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Proxima Nova"/>
      <p:regular r:id="rId34"/>
      <p:bold r:id="rId35"/>
      <p:italic r:id="rId36"/>
      <p:boldItalic r:id="rId37"/>
    </p:embeddedFont>
    <p:embeddedFont>
      <p:font typeface="Economica"/>
      <p:regular r:id="rId38"/>
      <p:bold r:id="rId39"/>
      <p:italic r:id="rId40"/>
      <p:boldItalic r:id="rId41"/>
    </p:embeddedFont>
    <p:embeddedFont>
      <p:font typeface="Amatic SC"/>
      <p:regular r:id="rId42"/>
      <p:bold r:id="rId43"/>
    </p:embeddedFont>
    <p:embeddedFont>
      <p:font typeface="Playfair Display"/>
      <p:regular r:id="rId44"/>
      <p:bold r:id="rId45"/>
      <p:italic r:id="rId46"/>
      <p:boldItalic r:id="rId47"/>
    </p:embeddedFont>
    <p:embeddedFont>
      <p:font typeface="Lora"/>
      <p:regular r:id="rId48"/>
      <p:bold r:id="rId49"/>
      <p:italic r:id="rId50"/>
      <p:boldItalic r:id="rId51"/>
    </p:embeddedFont>
    <p:embeddedFont>
      <p:font typeface="Comfortaa"/>
      <p:regular r:id="rId52"/>
      <p:bold r:id="rId53"/>
    </p:embeddedFon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3" name="katia samper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Economica-italic.fntdata"/><Relationship Id="rId42" Type="http://schemas.openxmlformats.org/officeDocument/2006/relationships/font" Target="fonts/AmaticSC-regular.fntdata"/><Relationship Id="rId41" Type="http://schemas.openxmlformats.org/officeDocument/2006/relationships/font" Target="fonts/Economica-boldItalic.fntdata"/><Relationship Id="rId44" Type="http://schemas.openxmlformats.org/officeDocument/2006/relationships/font" Target="fonts/PlayfairDisplay-regular.fntdata"/><Relationship Id="rId43" Type="http://schemas.openxmlformats.org/officeDocument/2006/relationships/font" Target="fonts/AmaticSC-bold.fntdata"/><Relationship Id="rId46" Type="http://schemas.openxmlformats.org/officeDocument/2006/relationships/font" Target="fonts/PlayfairDisplay-italic.fntdata"/><Relationship Id="rId45" Type="http://schemas.openxmlformats.org/officeDocument/2006/relationships/font" Target="fonts/PlayfairDisplay-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Lora-regular.fntdata"/><Relationship Id="rId47" Type="http://schemas.openxmlformats.org/officeDocument/2006/relationships/font" Target="fonts/PlayfairDisplay-boldItalic.fntdata"/><Relationship Id="rId49" Type="http://schemas.openxmlformats.org/officeDocument/2006/relationships/font" Target="fonts/Lor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ProximaNova-bold.fntdata"/><Relationship Id="rId34" Type="http://schemas.openxmlformats.org/officeDocument/2006/relationships/font" Target="fonts/ProximaNova-regular.fntdata"/><Relationship Id="rId37" Type="http://schemas.openxmlformats.org/officeDocument/2006/relationships/font" Target="fonts/ProximaNova-boldItalic.fntdata"/><Relationship Id="rId36" Type="http://schemas.openxmlformats.org/officeDocument/2006/relationships/font" Target="fonts/ProximaNova-italic.fntdata"/><Relationship Id="rId39" Type="http://schemas.openxmlformats.org/officeDocument/2006/relationships/font" Target="fonts/Economica-bold.fntdata"/><Relationship Id="rId38" Type="http://schemas.openxmlformats.org/officeDocument/2006/relationships/font" Target="fonts/Economica-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Lora-boldItalic.fntdata"/><Relationship Id="rId50" Type="http://schemas.openxmlformats.org/officeDocument/2006/relationships/font" Target="fonts/Lora-italic.fntdata"/><Relationship Id="rId53" Type="http://schemas.openxmlformats.org/officeDocument/2006/relationships/font" Target="fonts/Comfortaa-bold.fntdata"/><Relationship Id="rId52" Type="http://schemas.openxmlformats.org/officeDocument/2006/relationships/font" Target="fonts/Comfortaa-regular.fntdata"/><Relationship Id="rId11" Type="http://schemas.openxmlformats.org/officeDocument/2006/relationships/slide" Target="slides/slide4.xml"/><Relationship Id="rId55" Type="http://schemas.openxmlformats.org/officeDocument/2006/relationships/font" Target="fonts/OpenSans-bold.fntdata"/><Relationship Id="rId10" Type="http://schemas.openxmlformats.org/officeDocument/2006/relationships/slide" Target="slides/slide3.xml"/><Relationship Id="rId54" Type="http://schemas.openxmlformats.org/officeDocument/2006/relationships/font" Target="fonts/OpenSans-regular.fntdata"/><Relationship Id="rId13" Type="http://schemas.openxmlformats.org/officeDocument/2006/relationships/slide" Target="slides/slide6.xml"/><Relationship Id="rId57" Type="http://schemas.openxmlformats.org/officeDocument/2006/relationships/font" Target="fonts/OpenSans-boldItalic.fntdata"/><Relationship Id="rId12" Type="http://schemas.openxmlformats.org/officeDocument/2006/relationships/slide" Target="slides/slide5.xml"/><Relationship Id="rId56" Type="http://schemas.openxmlformats.org/officeDocument/2006/relationships/font" Target="fonts/OpenSans-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12-12T21:54:20.555">
    <p:pos x="196" y="879"/>
    <p:text>Corrente protestante derisa in Inghilterra e considerata "ispirazionistica", che riconosceva ad ogni individuo la libertà di "sentire e diffondere la voce di Dio" e di opporsi ad ogni forma di vita mondana.</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18-12-14T08:43:30.744">
    <p:pos x="2550" y="157"/>
    <p:text>The Intolerable Acts: 
Questi decreti prevedevano in primo luogo la chiusura punitiva del porto di Boston dal 1º giugno 1774 fino al momento in cui non fosse stato risarcito il danno economico della distruzione del tè; oltre ad altre disposizioni sull'amministrazione della giustizia e sull'alloggiamento delle truppe britanniche, venne promulgato soprattutto il Massachusetts Government Act che sottraeva al controllo dei coloni l'elezioni dei consigli, assegnando ogni potere amministrativo al governatore inviato da Londra.</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 dt="2018-12-14T08:11:53.425">
    <p:pos x="321" y="2004"/>
    <p:text>Guerriglia: Tattica di guerra, condotta da parte di formazioni di limitata entità, per lo più irregolari, contro le truppe regolari dello stesso Stato o di uno Stato estero. Si sviluppa con imboscate, attentati, sabotaggi, attacchi di sorpresa e conseguenti brevi scontri, generalmente effettuati in zone montane, boscose o impervie, particolarmente favorevoli allo spostamento rapido di piccole formazioni.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42e3e7cd_1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42e3e7cd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d5f4b554c_0_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d5f4b554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49edccc507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49edccc50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9edccc507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9edccc507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49edccc507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49edccc507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49edccc507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49edccc507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49edccc507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49edccc507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9f4605ce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9f4605ce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49f4605ce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49f4605ce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49f4605ce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49f4605ce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49f4605c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49f4605c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742e3e7cd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42e3e7cd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7db9aee41168b8f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7db9aee41168b8f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4a1782aa7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4a1782aa7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4a1782aa7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4a1782aa7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4a1782aa7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4a1782aa7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4a224b67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4a224b67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4a224b67f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a224b67f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4a224b67f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4a224b67f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ab3757a11_0_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ab3757a1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Indaco: colorante che si ricava dalle foglie della pianta Indigofera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d4400e73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d4400e73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d9c40d9f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d9c40d9f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cb9a3abeb_0_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cb9a3abe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d9c40d9f9_0_2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d9c40d9f9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cb9a3abeb_0_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cb9a3abe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42e3e7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42e3e7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54" name="Shape 54"/>
        <p:cNvGrpSpPr/>
        <p:nvPr/>
      </p:nvGrpSpPr>
      <p:grpSpPr>
        <a:xfrm>
          <a:off x="0" y="0"/>
          <a:ext cx="0" cy="0"/>
          <a:chOff x="0" y="0"/>
          <a:chExt cx="0" cy="0"/>
        </a:xfrm>
      </p:grpSpPr>
      <p:cxnSp>
        <p:nvCxnSpPr>
          <p:cNvPr id="55" name="Google Shape;55;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56" name="Google Shape;56;p14"/>
          <p:cNvSpPr txBox="1"/>
          <p:nvPr>
            <p:ph type="ctrTitle"/>
          </p:nvPr>
        </p:nvSpPr>
        <p:spPr>
          <a:xfrm>
            <a:off x="510450" y="1257300"/>
            <a:ext cx="8123100" cy="1588500"/>
          </a:xfrm>
          <a:prstGeom prst="rect">
            <a:avLst/>
          </a:prstGeom>
        </p:spPr>
        <p:txBody>
          <a:bodyPr anchorCtr="0" anchor="b"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7" name="Google Shape;57;p14"/>
          <p:cNvSpPr txBox="1"/>
          <p:nvPr>
            <p:ph idx="1" type="subTitle"/>
          </p:nvPr>
        </p:nvSpPr>
        <p:spPr>
          <a:xfrm>
            <a:off x="510450" y="3182313"/>
            <a:ext cx="8123100" cy="6300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cxnSp>
        <p:nvCxnSpPr>
          <p:cNvPr id="60" name="Google Shape;60;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1" name="Google Shape;61;p15"/>
          <p:cNvSpPr txBox="1"/>
          <p:nvPr>
            <p:ph type="title"/>
          </p:nvPr>
        </p:nvSpPr>
        <p:spPr>
          <a:xfrm>
            <a:off x="510450" y="2057400"/>
            <a:ext cx="8123100" cy="778800"/>
          </a:xfrm>
          <a:prstGeom prst="rect">
            <a:avLst/>
          </a:prstGeom>
        </p:spPr>
        <p:txBody>
          <a:bodyPr anchorCtr="0" anchor="b"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7975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86" name="Google Shape;86;p21"/>
          <p:cNvSpPr txBox="1"/>
          <p:nvPr>
            <p:ph type="title"/>
          </p:nvPr>
        </p:nvSpPr>
        <p:spPr>
          <a:xfrm>
            <a:off x="265500" y="1205825"/>
            <a:ext cx="4045200" cy="15096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682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100"/>
              <a:buNone/>
              <a:defRPr sz="2100"/>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3" name="Shape 93"/>
        <p:cNvGrpSpPr/>
        <p:nvPr/>
      </p:nvGrpSpPr>
      <p:grpSpPr>
        <a:xfrm>
          <a:off x="0" y="0"/>
          <a:ext cx="0" cy="0"/>
          <a:chOff x="0" y="0"/>
          <a:chExt cx="0" cy="0"/>
        </a:xfrm>
      </p:grpSpPr>
      <p:sp>
        <p:nvSpPr>
          <p:cNvPr id="94" name="Google Shape;94;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071300"/>
            <a:ext cx="8520600" cy="901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4" name="Shape 104"/>
        <p:cNvGrpSpPr/>
        <p:nvPr/>
      </p:nvGrpSpPr>
      <p:grpSpPr>
        <a:xfrm>
          <a:off x="0" y="0"/>
          <a:ext cx="0" cy="0"/>
          <a:chOff x="0" y="0"/>
          <a:chExt cx="0" cy="0"/>
        </a:xfrm>
      </p:grpSpPr>
      <p:sp>
        <p:nvSpPr>
          <p:cNvPr id="105" name="Google Shape;105;p26"/>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06" name="Google Shape;106;p26"/>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07" name="Google Shape;107;p26"/>
          <p:cNvSpPr txBox="1"/>
          <p:nvPr>
            <p:ph type="ctrTitle"/>
          </p:nvPr>
        </p:nvSpPr>
        <p:spPr>
          <a:xfrm>
            <a:off x="3044700" y="1444255"/>
            <a:ext cx="3054600" cy="15372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08" name="Google Shape;108;p26"/>
          <p:cNvSpPr txBox="1"/>
          <p:nvPr>
            <p:ph idx="1" type="subTitle"/>
          </p:nvPr>
        </p:nvSpPr>
        <p:spPr>
          <a:xfrm>
            <a:off x="3044700" y="3116580"/>
            <a:ext cx="3054600" cy="7014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09" name="Google Shape;109;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10" name="Shape 110"/>
        <p:cNvGrpSpPr/>
        <p:nvPr/>
      </p:nvGrpSpPr>
      <p:grpSpPr>
        <a:xfrm>
          <a:off x="0" y="0"/>
          <a:ext cx="0" cy="0"/>
          <a:chOff x="0" y="0"/>
          <a:chExt cx="0" cy="0"/>
        </a:xfrm>
      </p:grpSpPr>
      <p:sp>
        <p:nvSpPr>
          <p:cNvPr id="111" name="Google Shape;111;p27"/>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2" name="Google Shape;112;p27"/>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3" name="Google Shape;113;p27"/>
          <p:cNvSpPr txBox="1"/>
          <p:nvPr>
            <p:ph type="title"/>
          </p:nvPr>
        </p:nvSpPr>
        <p:spPr>
          <a:xfrm>
            <a:off x="773700" y="1806450"/>
            <a:ext cx="7596600" cy="15306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14" name="Google Shape;114;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5" name="Shape 115"/>
        <p:cNvGrpSpPr/>
        <p:nvPr/>
      </p:nvGrpSpPr>
      <p:grpSpPr>
        <a:xfrm>
          <a:off x="0" y="0"/>
          <a:ext cx="0" cy="0"/>
          <a:chOff x="0" y="0"/>
          <a:chExt cx="0" cy="0"/>
        </a:xfrm>
      </p:grpSpPr>
      <p:sp>
        <p:nvSpPr>
          <p:cNvPr id="116" name="Google Shape;116;p2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8"/>
          <p:cNvSpPr txBox="1"/>
          <p:nvPr>
            <p:ph type="title"/>
          </p:nvPr>
        </p:nvSpPr>
        <p:spPr>
          <a:xfrm>
            <a:off x="311700" y="315925"/>
            <a:ext cx="8520600" cy="8313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18" name="Google Shape;118;p28"/>
          <p:cNvSpPr txBox="1"/>
          <p:nvPr>
            <p:ph idx="1" type="body"/>
          </p:nvPr>
        </p:nvSpPr>
        <p:spPr>
          <a:xfrm>
            <a:off x="311700" y="1225225"/>
            <a:ext cx="8520600" cy="33540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9" name="Google Shape;11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20" name="Shape 120"/>
        <p:cNvGrpSpPr/>
        <p:nvPr/>
      </p:nvGrpSpPr>
      <p:grpSpPr>
        <a:xfrm>
          <a:off x="0" y="0"/>
          <a:ext cx="0" cy="0"/>
          <a:chOff x="0" y="0"/>
          <a:chExt cx="0" cy="0"/>
        </a:xfrm>
      </p:grpSpPr>
      <p:sp>
        <p:nvSpPr>
          <p:cNvPr id="121" name="Google Shape;121;p29"/>
          <p:cNvSpPr txBox="1"/>
          <p:nvPr>
            <p:ph type="title"/>
          </p:nvPr>
        </p:nvSpPr>
        <p:spPr>
          <a:xfrm>
            <a:off x="311700" y="315925"/>
            <a:ext cx="8520600" cy="8313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22" name="Google Shape;122;p29"/>
          <p:cNvSpPr txBox="1"/>
          <p:nvPr>
            <p:ph idx="1" type="body"/>
          </p:nvPr>
        </p:nvSpPr>
        <p:spPr>
          <a:xfrm>
            <a:off x="311700" y="1225225"/>
            <a:ext cx="3999900" cy="3354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3" name="Google Shape;123;p29"/>
          <p:cNvSpPr txBox="1"/>
          <p:nvPr>
            <p:ph idx="2" type="body"/>
          </p:nvPr>
        </p:nvSpPr>
        <p:spPr>
          <a:xfrm>
            <a:off x="4832400" y="1225225"/>
            <a:ext cx="3999900" cy="3354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4" name="Google Shape;12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315925"/>
            <a:ext cx="8520600" cy="8313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27" name="Google Shape;12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8" name="Shape 128"/>
        <p:cNvGrpSpPr/>
        <p:nvPr/>
      </p:nvGrpSpPr>
      <p:grpSpPr>
        <a:xfrm>
          <a:off x="0" y="0"/>
          <a:ext cx="0" cy="0"/>
          <a:chOff x="0" y="0"/>
          <a:chExt cx="0" cy="0"/>
        </a:xfrm>
      </p:grpSpPr>
      <p:sp>
        <p:nvSpPr>
          <p:cNvPr id="129" name="Google Shape;129;p31"/>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30" name="Google Shape;130;p31"/>
          <p:cNvSpPr txBox="1"/>
          <p:nvPr>
            <p:ph idx="1" type="body"/>
          </p:nvPr>
        </p:nvSpPr>
        <p:spPr>
          <a:xfrm>
            <a:off x="311700" y="1399400"/>
            <a:ext cx="2808000" cy="2784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1" name="Google Shape;13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32" name="Shape 132"/>
        <p:cNvGrpSpPr/>
        <p:nvPr/>
      </p:nvGrpSpPr>
      <p:grpSpPr>
        <a:xfrm>
          <a:off x="0" y="0"/>
          <a:ext cx="0" cy="0"/>
          <a:chOff x="0" y="0"/>
          <a:chExt cx="0" cy="0"/>
        </a:xfrm>
      </p:grpSpPr>
      <p:sp>
        <p:nvSpPr>
          <p:cNvPr id="133" name="Google Shape;133;p32"/>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2"/>
          <p:cNvSpPr txBox="1"/>
          <p:nvPr>
            <p:ph type="title"/>
          </p:nvPr>
        </p:nvSpPr>
        <p:spPr>
          <a:xfrm>
            <a:off x="490250" y="450150"/>
            <a:ext cx="5878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5" name="Google Shape;135;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36" name="Shape 136"/>
        <p:cNvGrpSpPr/>
        <p:nvPr/>
      </p:nvGrpSpPr>
      <p:grpSpPr>
        <a:xfrm>
          <a:off x="0" y="0"/>
          <a:ext cx="0" cy="0"/>
          <a:chOff x="0" y="0"/>
          <a:chExt cx="0" cy="0"/>
        </a:xfrm>
      </p:grpSpPr>
      <p:sp>
        <p:nvSpPr>
          <p:cNvPr id="137" name="Google Shape;137;p33"/>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8" name="Google Shape;138;p3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39" name="Google Shape;139;p33"/>
          <p:cNvSpPr txBox="1"/>
          <p:nvPr>
            <p:ph type="title"/>
          </p:nvPr>
        </p:nvSpPr>
        <p:spPr>
          <a:xfrm>
            <a:off x="265500" y="929275"/>
            <a:ext cx="4045200" cy="17862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140" name="Google Shape;140;p33"/>
          <p:cNvSpPr txBox="1"/>
          <p:nvPr>
            <p:ph idx="1" type="subTitle"/>
          </p:nvPr>
        </p:nvSpPr>
        <p:spPr>
          <a:xfrm>
            <a:off x="265500" y="2769001"/>
            <a:ext cx="4045200" cy="1574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41" name="Google Shape;141;p33"/>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42" name="Google Shape;142;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43" name="Shape 143"/>
        <p:cNvGrpSpPr/>
        <p:nvPr/>
      </p:nvGrpSpPr>
      <p:grpSpPr>
        <a:xfrm>
          <a:off x="0" y="0"/>
          <a:ext cx="0" cy="0"/>
          <a:chOff x="0" y="0"/>
          <a:chExt cx="0" cy="0"/>
        </a:xfrm>
      </p:grpSpPr>
      <p:sp>
        <p:nvSpPr>
          <p:cNvPr id="144" name="Google Shape;144;p34"/>
          <p:cNvSpPr txBox="1"/>
          <p:nvPr>
            <p:ph idx="1" type="body"/>
          </p:nvPr>
        </p:nvSpPr>
        <p:spPr>
          <a:xfrm>
            <a:off x="319500" y="421892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45" name="Google Shape;14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46" name="Shape 146"/>
        <p:cNvGrpSpPr/>
        <p:nvPr/>
      </p:nvGrpSpPr>
      <p:grpSpPr>
        <a:xfrm>
          <a:off x="0" y="0"/>
          <a:ext cx="0" cy="0"/>
          <a:chOff x="0" y="0"/>
          <a:chExt cx="0" cy="0"/>
        </a:xfrm>
      </p:grpSpPr>
      <p:sp>
        <p:nvSpPr>
          <p:cNvPr id="147" name="Google Shape;147;p35"/>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5"/>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49" name="Google Shape;149;p35"/>
          <p:cNvSpPr txBox="1"/>
          <p:nvPr>
            <p:ph idx="1" type="body"/>
          </p:nvPr>
        </p:nvSpPr>
        <p:spPr>
          <a:xfrm>
            <a:off x="311700" y="3162000"/>
            <a:ext cx="8520600" cy="10716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0" name="Google Shape;150;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1" name="Shape 151"/>
        <p:cNvGrpSpPr/>
        <p:nvPr/>
      </p:nvGrpSpPr>
      <p:grpSpPr>
        <a:xfrm>
          <a:off x="0" y="0"/>
          <a:ext cx="0" cy="0"/>
          <a:chOff x="0" y="0"/>
          <a:chExt cx="0" cy="0"/>
        </a:xfrm>
      </p:grpSpPr>
      <p:sp>
        <p:nvSpPr>
          <p:cNvPr id="152" name="Google Shape;152;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100" name="Shape 100"/>
        <p:cNvGrpSpPr/>
        <p:nvPr/>
      </p:nvGrpSpPr>
      <p:grpSpPr>
        <a:xfrm>
          <a:off x="0" y="0"/>
          <a:ext cx="0" cy="0"/>
          <a:chOff x="0" y="0"/>
          <a:chExt cx="0" cy="0"/>
        </a:xfrm>
      </p:grpSpPr>
      <p:sp>
        <p:nvSpPr>
          <p:cNvPr id="101" name="Google Shape;101;p25"/>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02" name="Google Shape;102;p25"/>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103" name="Google Shape;10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0" Type="http://schemas.openxmlformats.org/officeDocument/2006/relationships/image" Target="../media/image5.jpg"/><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hyperlink" Target="http://www.youtube.com/watch?v=1b2oJOfEpm8" TargetMode="External"/><Relationship Id="rId5" Type="http://schemas.openxmlformats.org/officeDocument/2006/relationships/hyperlink" Target="https://it.wikipedia.org/wiki/Downtown_Boston" TargetMode="External"/><Relationship Id="rId6" Type="http://schemas.openxmlformats.org/officeDocument/2006/relationships/hyperlink" Target="https://it.wikipedia.org/wiki/Boston" TargetMode="External"/><Relationship Id="rId7" Type="http://schemas.openxmlformats.org/officeDocument/2006/relationships/hyperlink" Target="https://it.wikipedia.org/wiki/Massachusetts" TargetMode="External"/><Relationship Id="rId8" Type="http://schemas.openxmlformats.org/officeDocument/2006/relationships/hyperlink" Target="https://it.wikipedia.org/wiki/Storia_degli_Stati_Uniti_d%27Americ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comments" Target="../comments/comment2.xml"/><Relationship Id="rId4" Type="http://schemas.openxmlformats.org/officeDocument/2006/relationships/image" Target="../media/image11.png"/><Relationship Id="rId5" Type="http://schemas.openxmlformats.org/officeDocument/2006/relationships/hyperlink" Target="http://www.youtube.com/watch?v=PbEWMDd0rI8" TargetMode="External"/><Relationship Id="rId6"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www.youtube.com/watch?v=IAsZ3XXunaY" TargetMode="Externa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hyperlink" Target="http://www.treccani.it/enciclopedia/filadelfia/" TargetMode="External"/><Relationship Id="rId5" Type="http://schemas.openxmlformats.org/officeDocument/2006/relationships/hyperlink" Target="http://www.treccani.it/enciclopedia/benjamin-franklin/" TargetMode="External"/><Relationship Id="rId6" Type="http://schemas.openxmlformats.org/officeDocument/2006/relationships/hyperlink" Target="http://www.treccani.it/enciclopedia/inghilterra/" TargetMode="External"/><Relationship Id="rId7" Type="http://schemas.openxmlformats.org/officeDocument/2006/relationships/hyperlink" Target="http://www.treccani.it/enciclopedia/george-washington/" TargetMode="External"/><Relationship Id="rId8" Type="http://schemas.openxmlformats.org/officeDocument/2006/relationships/hyperlink" Target="http://www.treccani.it/enciclopedia/franci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www.youtube.com/watch?v=OTnrBZHvaos" TargetMode="Externa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1" Type="http://schemas.openxmlformats.org/officeDocument/2006/relationships/hyperlink" Target="https://en.wikipedia.org/wiki/Stamp_Act_1765" TargetMode="External"/><Relationship Id="rId10" Type="http://schemas.openxmlformats.org/officeDocument/2006/relationships/hyperlink" Target="https://en.wikipedia.org/wiki/Sugar_Act" TargetMode="External"/><Relationship Id="rId13" Type="http://schemas.openxmlformats.org/officeDocument/2006/relationships/hyperlink" Target="https://en.wikipedia.org/wiki/Rights_of_Englishmen" TargetMode="External"/><Relationship Id="rId12" Type="http://schemas.openxmlformats.org/officeDocument/2006/relationships/hyperlink" Target="https://en.wikipedia.org/wiki/Bill_of_Rights_1689" TargetMode="External"/><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s://en.wikipedia.org/wiki/Slogan" TargetMode="External"/><Relationship Id="rId4" Type="http://schemas.openxmlformats.org/officeDocument/2006/relationships/hyperlink" Target="https://en.wikipedia.org/wiki/Colonial_history_of_the_United_States#British_colonies" TargetMode="External"/><Relationship Id="rId9" Type="http://schemas.openxmlformats.org/officeDocument/2006/relationships/hyperlink" Target="https://en.wikipedia.org/wiki/Parliament_of_the_United_Kingdom" TargetMode="External"/><Relationship Id="rId5" Type="http://schemas.openxmlformats.org/officeDocument/2006/relationships/hyperlink" Target="https://en.wikipedia.org/wiki/Thirteen_Colonies" TargetMode="External"/><Relationship Id="rId6" Type="http://schemas.openxmlformats.org/officeDocument/2006/relationships/hyperlink" Target="https://en.wikipedia.org/wiki/American_Revolution" TargetMode="External"/><Relationship Id="rId7" Type="http://schemas.openxmlformats.org/officeDocument/2006/relationships/hyperlink" Target="https://en.wikipedia.org/wiki/Patriot_(Revolution)" TargetMode="External"/><Relationship Id="rId8" Type="http://schemas.openxmlformats.org/officeDocument/2006/relationships/hyperlink" Target="https://en.wikipedia.org/wiki/Representation_(politic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descr="Nuvola bianca su un cielo blu scuro tempestato di stelle" id="157" name="Google Shape;157;p37"/>
          <p:cNvPicPr preferRelativeResize="0"/>
          <p:nvPr/>
        </p:nvPicPr>
        <p:blipFill rotWithShape="1">
          <a:blip r:embed="rId3">
            <a:alphaModFix/>
          </a:blip>
          <a:srcRect b="17067" l="0" r="1719" t="0"/>
          <a:stretch/>
        </p:blipFill>
        <p:spPr>
          <a:xfrm>
            <a:off x="0" y="0"/>
            <a:ext cx="9144001" cy="5143500"/>
          </a:xfrm>
          <a:prstGeom prst="rect">
            <a:avLst/>
          </a:prstGeom>
          <a:noFill/>
          <a:ln>
            <a:noFill/>
          </a:ln>
        </p:spPr>
      </p:pic>
      <p:pic>
        <p:nvPicPr>
          <p:cNvPr id="158" name="Google Shape;158;p37"/>
          <p:cNvPicPr preferRelativeResize="0"/>
          <p:nvPr/>
        </p:nvPicPr>
        <p:blipFill>
          <a:blip r:embed="rId4">
            <a:alphaModFix/>
          </a:blip>
          <a:stretch>
            <a:fillRect/>
          </a:stretch>
        </p:blipFill>
        <p:spPr>
          <a:xfrm>
            <a:off x="0" y="0"/>
            <a:ext cx="9144000" cy="5143500"/>
          </a:xfrm>
          <a:prstGeom prst="rect">
            <a:avLst/>
          </a:prstGeom>
          <a:noFill/>
          <a:ln>
            <a:noFill/>
          </a:ln>
        </p:spPr>
      </p:pic>
      <p:sp>
        <p:nvSpPr>
          <p:cNvPr id="159" name="Google Shape;159;p37"/>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it" sz="5500">
                <a:solidFill>
                  <a:srgbClr val="CC0000"/>
                </a:solidFill>
              </a:rPr>
              <a:t>La Rivoluzione</a:t>
            </a:r>
            <a:r>
              <a:rPr lang="it" sz="5500">
                <a:solidFill>
                  <a:srgbClr val="073763"/>
                </a:solidFill>
              </a:rPr>
              <a:t> americana</a:t>
            </a:r>
            <a:endParaRPr sz="5500">
              <a:solidFill>
                <a:srgbClr val="073763"/>
              </a:solidFill>
            </a:endParaRPr>
          </a:p>
        </p:txBody>
      </p:sp>
      <p:sp>
        <p:nvSpPr>
          <p:cNvPr id="160" name="Google Shape;160;p37"/>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Nascita degli Stati Uniti</a:t>
            </a:r>
            <a:endParaRPr/>
          </a:p>
        </p:txBody>
      </p:sp>
      <p:cxnSp>
        <p:nvCxnSpPr>
          <p:cNvPr id="161" name="Google Shape;161;p37"/>
          <p:cNvCxnSpPr/>
          <p:nvPr/>
        </p:nvCxnSpPr>
        <p:spPr>
          <a:xfrm>
            <a:off x="615150" y="2998025"/>
            <a:ext cx="500400" cy="0"/>
          </a:xfrm>
          <a:prstGeom prst="straightConnector1">
            <a:avLst/>
          </a:prstGeom>
          <a:noFill/>
          <a:ln cap="flat" cmpd="sng" w="19050">
            <a:solidFill>
              <a:schemeClr val="lt1"/>
            </a:solidFill>
            <a:prstDash val="solid"/>
            <a:round/>
            <a:headEnd len="med" w="med" type="none"/>
            <a:tailEnd len="med" w="med" type="none"/>
          </a:ln>
        </p:spPr>
      </p:cxnSp>
      <p:sp>
        <p:nvSpPr>
          <p:cNvPr id="162" name="Google Shape;162;p37"/>
          <p:cNvSpPr txBox="1"/>
          <p:nvPr/>
        </p:nvSpPr>
        <p:spPr>
          <a:xfrm>
            <a:off x="7322325" y="4679175"/>
            <a:ext cx="1583400" cy="2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solidFill>
                  <a:srgbClr val="FFFFFF"/>
                </a:solidFill>
                <a:latin typeface="Economica"/>
                <a:ea typeface="Economica"/>
                <a:cs typeface="Economica"/>
                <a:sym typeface="Economica"/>
              </a:rPr>
              <a:t>Prof.ssa K. Samperi</a:t>
            </a:r>
            <a:endParaRPr sz="1800">
              <a:solidFill>
                <a:srgbClr val="FFFFFF"/>
              </a:solidFill>
              <a:latin typeface="Economica"/>
              <a:ea typeface="Economica"/>
              <a:cs typeface="Economica"/>
              <a:sym typeface="Economic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46"/>
          <p:cNvSpPr txBox="1"/>
          <p:nvPr>
            <p:ph idx="4294967295" type="title"/>
          </p:nvPr>
        </p:nvSpPr>
        <p:spPr>
          <a:xfrm>
            <a:off x="190600" y="260925"/>
            <a:ext cx="3890100" cy="8169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Clr>
                <a:srgbClr val="000000"/>
              </a:buClr>
              <a:buSzPts val="1100"/>
              <a:buFont typeface="Arial"/>
              <a:buNone/>
            </a:pPr>
            <a:r>
              <a:rPr lang="it" sz="3200"/>
              <a:t>Massacro di Boston</a:t>
            </a:r>
            <a:endParaRPr sz="3600"/>
          </a:p>
        </p:txBody>
      </p:sp>
      <p:pic>
        <p:nvPicPr>
          <p:cNvPr id="245" name="Google Shape;245;p46"/>
          <p:cNvPicPr preferRelativeResize="0"/>
          <p:nvPr/>
        </p:nvPicPr>
        <p:blipFill>
          <a:blip r:embed="rId3">
            <a:alphaModFix/>
          </a:blip>
          <a:stretch>
            <a:fillRect/>
          </a:stretch>
        </p:blipFill>
        <p:spPr>
          <a:xfrm>
            <a:off x="4201800" y="133225"/>
            <a:ext cx="4740506" cy="3157251"/>
          </a:xfrm>
          <a:prstGeom prst="rect">
            <a:avLst/>
          </a:prstGeom>
          <a:noFill/>
          <a:ln>
            <a:noFill/>
          </a:ln>
        </p:spPr>
      </p:pic>
      <p:pic>
        <p:nvPicPr>
          <p:cNvPr id="246" name="Google Shape;246;p46"/>
          <p:cNvPicPr preferRelativeResize="0"/>
          <p:nvPr/>
        </p:nvPicPr>
        <p:blipFill>
          <a:blip r:embed="rId4">
            <a:alphaModFix/>
          </a:blip>
          <a:stretch>
            <a:fillRect/>
          </a:stretch>
        </p:blipFill>
        <p:spPr>
          <a:xfrm>
            <a:off x="6619000" y="3418650"/>
            <a:ext cx="2326568" cy="1548225"/>
          </a:xfrm>
          <a:prstGeom prst="rect">
            <a:avLst/>
          </a:prstGeom>
          <a:noFill/>
          <a:ln>
            <a:noFill/>
          </a:ln>
        </p:spPr>
      </p:pic>
      <p:sp>
        <p:nvSpPr>
          <p:cNvPr id="247" name="Google Shape;247;p46"/>
          <p:cNvSpPr txBox="1"/>
          <p:nvPr/>
        </p:nvSpPr>
        <p:spPr>
          <a:xfrm>
            <a:off x="190600" y="859900"/>
            <a:ext cx="3681900" cy="40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latin typeface="Economica"/>
                <a:ea typeface="Economica"/>
                <a:cs typeface="Economica"/>
                <a:sym typeface="Economica"/>
              </a:rPr>
              <a:t>Le direzioni del malcontento:</a:t>
            </a:r>
            <a:endParaRPr sz="1600">
              <a:latin typeface="Economica"/>
              <a:ea typeface="Economica"/>
              <a:cs typeface="Economica"/>
              <a:sym typeface="Economica"/>
            </a:endParaRPr>
          </a:p>
          <a:p>
            <a:pPr indent="-330200" lvl="0" marL="457200" rtl="0" algn="l">
              <a:spcBef>
                <a:spcPts val="0"/>
              </a:spcBef>
              <a:spcAft>
                <a:spcPts val="0"/>
              </a:spcAft>
              <a:buSzPts val="1600"/>
              <a:buFont typeface="Economica"/>
              <a:buAutoNum type="arabicPeriod"/>
            </a:pPr>
            <a:r>
              <a:rPr lang="it" sz="1600">
                <a:latin typeface="Economica"/>
                <a:ea typeface="Economica"/>
                <a:cs typeface="Economica"/>
                <a:sym typeface="Economica"/>
              </a:rPr>
              <a:t>Boicottaggio delle merci provenienti dalla madrepatria.</a:t>
            </a:r>
            <a:endParaRPr sz="1600">
              <a:latin typeface="Economica"/>
              <a:ea typeface="Economica"/>
              <a:cs typeface="Economica"/>
              <a:sym typeface="Economica"/>
            </a:endParaRPr>
          </a:p>
          <a:p>
            <a:pPr indent="-330200" lvl="0" marL="457200" rtl="0" algn="l">
              <a:spcBef>
                <a:spcPts val="0"/>
              </a:spcBef>
              <a:spcAft>
                <a:spcPts val="0"/>
              </a:spcAft>
              <a:buSzPts val="1600"/>
              <a:buFont typeface="Economica"/>
              <a:buAutoNum type="arabicPeriod"/>
            </a:pPr>
            <a:r>
              <a:rPr lang="it" sz="1600">
                <a:latin typeface="Economica"/>
                <a:ea typeface="Economica"/>
                <a:cs typeface="Economica"/>
                <a:sym typeface="Economica"/>
              </a:rPr>
              <a:t>Intensificazione degli scambi intercoloniali</a:t>
            </a:r>
            <a:endParaRPr sz="1600">
              <a:latin typeface="Economica"/>
              <a:ea typeface="Economica"/>
              <a:cs typeface="Economica"/>
              <a:sym typeface="Economica"/>
            </a:endParaRPr>
          </a:p>
          <a:p>
            <a:pPr indent="0" lvl="0" marL="0" rtl="0" algn="l">
              <a:spcBef>
                <a:spcPts val="0"/>
              </a:spcBef>
              <a:spcAft>
                <a:spcPts val="0"/>
              </a:spcAft>
              <a:buNone/>
            </a:pPr>
            <a:r>
              <a:t/>
            </a:r>
            <a:endParaRPr sz="1600">
              <a:latin typeface="Economica"/>
              <a:ea typeface="Economica"/>
              <a:cs typeface="Economica"/>
              <a:sym typeface="Economica"/>
            </a:endParaRPr>
          </a:p>
          <a:p>
            <a:pPr indent="0" lvl="0" marL="0" rtl="0" algn="just">
              <a:spcBef>
                <a:spcPts val="0"/>
              </a:spcBef>
              <a:spcAft>
                <a:spcPts val="0"/>
              </a:spcAft>
              <a:buNone/>
            </a:pPr>
            <a:r>
              <a:rPr lang="it" sz="1600">
                <a:latin typeface="Economica"/>
                <a:ea typeface="Economica"/>
                <a:cs typeface="Economica"/>
                <a:sym typeface="Economica"/>
              </a:rPr>
              <a:t>Convocazione dello </a:t>
            </a:r>
            <a:r>
              <a:rPr b="1" lang="it" sz="1600">
                <a:latin typeface="Economica"/>
                <a:ea typeface="Economica"/>
                <a:cs typeface="Economica"/>
                <a:sym typeface="Economica"/>
              </a:rPr>
              <a:t>Stamp Act Congress </a:t>
            </a:r>
            <a:r>
              <a:rPr lang="it" sz="1600">
                <a:latin typeface="Economica"/>
                <a:ea typeface="Economica"/>
                <a:cs typeface="Economica"/>
                <a:sym typeface="Economica"/>
              </a:rPr>
              <a:t>(1765), un’assemblea di delegati delle colonie per chiedere </a:t>
            </a:r>
            <a:r>
              <a:rPr lang="it" sz="1600">
                <a:latin typeface="Economica"/>
                <a:ea typeface="Economica"/>
                <a:cs typeface="Economica"/>
                <a:sym typeface="Economica"/>
              </a:rPr>
              <a:t>l'abrogazione</a:t>
            </a:r>
            <a:r>
              <a:rPr lang="it" sz="1600">
                <a:latin typeface="Economica"/>
                <a:ea typeface="Economica"/>
                <a:cs typeface="Economica"/>
                <a:sym typeface="Economica"/>
              </a:rPr>
              <a:t> dello Stamp Act che venne revocato. Per limitare i danni dei mancati introiti fiscali il Parlamento inglese confermò il potere di sottoporre tutti i coloni alla legislazione britannica (</a:t>
            </a:r>
            <a:r>
              <a:rPr b="1" lang="it" sz="1600">
                <a:latin typeface="Economica"/>
                <a:ea typeface="Economica"/>
                <a:cs typeface="Economica"/>
                <a:sym typeface="Economica"/>
              </a:rPr>
              <a:t>Declaratory Act - </a:t>
            </a:r>
            <a:r>
              <a:rPr lang="it" sz="1600">
                <a:latin typeface="Economica"/>
                <a:ea typeface="Economica"/>
                <a:cs typeface="Economica"/>
                <a:sym typeface="Economica"/>
              </a:rPr>
              <a:t>1766) ed in seguito impose nuove tasse.</a:t>
            </a:r>
            <a:endParaRPr sz="1600">
              <a:latin typeface="Economica"/>
              <a:ea typeface="Economica"/>
              <a:cs typeface="Economica"/>
              <a:sym typeface="Economica"/>
            </a:endParaRPr>
          </a:p>
          <a:p>
            <a:pPr indent="0" lvl="0" marL="0" rtl="0" algn="just">
              <a:spcBef>
                <a:spcPts val="0"/>
              </a:spcBef>
              <a:spcAft>
                <a:spcPts val="0"/>
              </a:spcAft>
              <a:buNone/>
            </a:pPr>
            <a:r>
              <a:rPr lang="it" sz="1600">
                <a:latin typeface="Economica"/>
                <a:ea typeface="Economica"/>
                <a:cs typeface="Economica"/>
                <a:sym typeface="Economica"/>
              </a:rPr>
              <a:t>Nel Marzo 1770 una folla di coloni esasperati insorse contro le truppe inglese presenti a Boston. Morirono 5 manifestanti e crebbe immancabilmente un forte sentimento antibritannico.</a:t>
            </a:r>
            <a:endParaRPr sz="1600">
              <a:latin typeface="Economica"/>
              <a:ea typeface="Economica"/>
              <a:cs typeface="Economica"/>
              <a:sym typeface="Economica"/>
            </a:endParaRPr>
          </a:p>
        </p:txBody>
      </p:sp>
      <p:sp>
        <p:nvSpPr>
          <p:cNvPr id="248" name="Google Shape;248;p46"/>
          <p:cNvSpPr txBox="1"/>
          <p:nvPr/>
        </p:nvSpPr>
        <p:spPr>
          <a:xfrm>
            <a:off x="4347950" y="3418650"/>
            <a:ext cx="2010600" cy="15483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it" sz="1300">
                <a:highlight>
                  <a:srgbClr val="FFFFFF"/>
                </a:highlight>
                <a:latin typeface="Economica"/>
                <a:ea typeface="Economica"/>
                <a:cs typeface="Economica"/>
                <a:sym typeface="Economica"/>
              </a:rPr>
              <a:t>Il </a:t>
            </a:r>
            <a:r>
              <a:rPr b="1" lang="it" sz="1300">
                <a:highlight>
                  <a:srgbClr val="FFFFFF"/>
                </a:highlight>
                <a:latin typeface="Economica"/>
                <a:ea typeface="Economica"/>
                <a:cs typeface="Economica"/>
                <a:sym typeface="Economica"/>
              </a:rPr>
              <a:t>Freedom Trail</a:t>
            </a:r>
            <a:r>
              <a:rPr lang="it" sz="1300">
                <a:highlight>
                  <a:srgbClr val="FFFFFF"/>
                </a:highlight>
                <a:latin typeface="Economica"/>
                <a:ea typeface="Economica"/>
                <a:cs typeface="Economica"/>
                <a:sym typeface="Economica"/>
              </a:rPr>
              <a:t> è un percorso di 2,5 miglia (4 km) che si snoda attraverso il </a:t>
            </a:r>
            <a:r>
              <a:rPr lang="it" sz="1300">
                <a:highlight>
                  <a:srgbClr val="FFFFFF"/>
                </a:highlight>
                <a:uFill>
                  <a:noFill/>
                </a:uFill>
                <a:latin typeface="Economica"/>
                <a:ea typeface="Economica"/>
                <a:cs typeface="Economica"/>
                <a:sym typeface="Economica"/>
                <a:hlinkClick r:id="rId5"/>
              </a:rPr>
              <a:t>centro</a:t>
            </a:r>
            <a:r>
              <a:rPr lang="it" sz="1300">
                <a:highlight>
                  <a:srgbClr val="FFFFFF"/>
                </a:highlight>
                <a:latin typeface="Economica"/>
                <a:ea typeface="Economica"/>
                <a:cs typeface="Economica"/>
                <a:sym typeface="Economica"/>
              </a:rPr>
              <a:t> di </a:t>
            </a:r>
            <a:r>
              <a:rPr lang="it" sz="1300">
                <a:highlight>
                  <a:srgbClr val="FFFFFF"/>
                </a:highlight>
                <a:uFill>
                  <a:noFill/>
                </a:uFill>
                <a:latin typeface="Economica"/>
                <a:ea typeface="Economica"/>
                <a:cs typeface="Economica"/>
                <a:sym typeface="Economica"/>
                <a:hlinkClick r:id="rId6"/>
              </a:rPr>
              <a:t>Boston</a:t>
            </a:r>
            <a:r>
              <a:rPr lang="it" sz="1300">
                <a:highlight>
                  <a:srgbClr val="FFFFFF"/>
                </a:highlight>
                <a:latin typeface="Economica"/>
                <a:ea typeface="Economica"/>
                <a:cs typeface="Economica"/>
                <a:sym typeface="Economica"/>
              </a:rPr>
              <a:t>, nel </a:t>
            </a:r>
            <a:r>
              <a:rPr lang="it" sz="1300">
                <a:highlight>
                  <a:srgbClr val="FFFFFF"/>
                </a:highlight>
                <a:uFill>
                  <a:noFill/>
                </a:uFill>
                <a:latin typeface="Economica"/>
                <a:ea typeface="Economica"/>
                <a:cs typeface="Economica"/>
                <a:sym typeface="Economica"/>
                <a:hlinkClick r:id="rId7"/>
              </a:rPr>
              <a:t>Massachusetts</a:t>
            </a:r>
            <a:r>
              <a:rPr lang="it" sz="1300">
                <a:highlight>
                  <a:srgbClr val="FFFFFF"/>
                </a:highlight>
                <a:latin typeface="Economica"/>
                <a:ea typeface="Economica"/>
                <a:cs typeface="Economica"/>
                <a:sym typeface="Economica"/>
              </a:rPr>
              <a:t>. Questo percorso attraversa 16 località molto significative per la </a:t>
            </a:r>
            <a:r>
              <a:rPr lang="it" sz="1300">
                <a:highlight>
                  <a:srgbClr val="FFFFFF"/>
                </a:highlight>
                <a:uFill>
                  <a:noFill/>
                </a:uFill>
                <a:latin typeface="Economica"/>
                <a:ea typeface="Economica"/>
                <a:cs typeface="Economica"/>
                <a:sym typeface="Economica"/>
                <a:hlinkClick r:id="rId8"/>
              </a:rPr>
              <a:t>storia degli Stati Uniti</a:t>
            </a:r>
            <a:r>
              <a:rPr lang="it" sz="1300">
                <a:highlight>
                  <a:srgbClr val="FFFFFF"/>
                </a:highlight>
                <a:latin typeface="Economica"/>
                <a:ea typeface="Economica"/>
                <a:cs typeface="Economica"/>
                <a:sym typeface="Economica"/>
              </a:rPr>
              <a:t>.</a:t>
            </a:r>
            <a:endParaRPr sz="1300">
              <a:latin typeface="Economica"/>
              <a:ea typeface="Economica"/>
              <a:cs typeface="Economica"/>
              <a:sym typeface="Economica"/>
            </a:endParaRPr>
          </a:p>
        </p:txBody>
      </p:sp>
      <p:pic>
        <p:nvPicPr>
          <p:cNvPr descr="British soldiers shoot and kill 5 protesting colonists in Boston on 5 march 1770 during the American Revolution&#10;&#10;Full series available to buy on iTunes UK: http://apple.co/1aWX3Kt&#10;&#10;Subscribe to Discovery TV for more great clips:&#10;http://www.youtube.com/subscription_center?add_user=DiscoveryTV&#10;&#10;Follow Discovery on Twitter:&#10;http://www.twitter.com/DiscoveryUK" id="249" name="Google Shape;249;p46" title="Boston Massacre: The American Revolution">
            <a:hlinkClick r:id="rId9"/>
          </p:cNvPr>
          <p:cNvPicPr preferRelativeResize="0"/>
          <p:nvPr/>
        </p:nvPicPr>
        <p:blipFill>
          <a:blip r:embed="rId10">
            <a:alphaModFix/>
          </a:blip>
          <a:stretch>
            <a:fillRect/>
          </a:stretch>
        </p:blipFill>
        <p:spPr>
          <a:xfrm>
            <a:off x="4271450" y="2331100"/>
            <a:ext cx="1225675" cy="919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47"/>
          <p:cNvSpPr/>
          <p:nvPr/>
        </p:nvSpPr>
        <p:spPr>
          <a:xfrm>
            <a:off x="297650" y="2762250"/>
            <a:ext cx="3131400" cy="208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47"/>
          <p:cNvPicPr preferRelativeResize="0"/>
          <p:nvPr/>
        </p:nvPicPr>
        <p:blipFill>
          <a:blip r:embed="rId4">
            <a:alphaModFix/>
          </a:blip>
          <a:stretch>
            <a:fillRect/>
          </a:stretch>
        </p:blipFill>
        <p:spPr>
          <a:xfrm>
            <a:off x="252204" y="223300"/>
            <a:ext cx="3231325" cy="2420375"/>
          </a:xfrm>
          <a:prstGeom prst="rect">
            <a:avLst/>
          </a:prstGeom>
          <a:noFill/>
          <a:ln>
            <a:noFill/>
          </a:ln>
        </p:spPr>
      </p:pic>
      <p:sp>
        <p:nvSpPr>
          <p:cNvPr id="256" name="Google Shape;256;p47"/>
          <p:cNvSpPr txBox="1"/>
          <p:nvPr/>
        </p:nvSpPr>
        <p:spPr>
          <a:xfrm>
            <a:off x="252225" y="2738450"/>
            <a:ext cx="3231300" cy="2119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it" sz="1600">
                <a:latin typeface="Economica"/>
                <a:ea typeface="Economica"/>
                <a:cs typeface="Economica"/>
                <a:sym typeface="Economica"/>
              </a:rPr>
              <a:t>Oramai in lotta con la madrepatria le colonie americane interpretarono il massacro di Boston come l’inizio della fine di una relazione ormai sconveniente. Al monopolio concesso alle Indie Orientali di vendere il tea alle colonie (Tea Act - 1773), queste risposero con l’assalto ad alcune navi della Compagnia delle Indie, gettando l’intero carico in mare (Boston Tea Party)</a:t>
            </a:r>
            <a:endParaRPr sz="1600">
              <a:latin typeface="Economica"/>
              <a:ea typeface="Economica"/>
              <a:cs typeface="Economica"/>
              <a:sym typeface="Economica"/>
            </a:endParaRPr>
          </a:p>
        </p:txBody>
      </p:sp>
      <p:cxnSp>
        <p:nvCxnSpPr>
          <p:cNvPr id="257" name="Google Shape;257;p47"/>
          <p:cNvCxnSpPr>
            <a:stCxn id="256" idx="3"/>
          </p:cNvCxnSpPr>
          <p:nvPr/>
        </p:nvCxnSpPr>
        <p:spPr>
          <a:xfrm flipH="1" rot="10800000">
            <a:off x="3483525" y="1071650"/>
            <a:ext cx="231300" cy="2726400"/>
          </a:xfrm>
          <a:prstGeom prst="bentConnector2">
            <a:avLst/>
          </a:prstGeom>
          <a:noFill/>
          <a:ln cap="flat" cmpd="sng" w="9525">
            <a:solidFill>
              <a:schemeClr val="dk2"/>
            </a:solidFill>
            <a:prstDash val="solid"/>
            <a:round/>
            <a:headEnd len="med" w="med" type="none"/>
            <a:tailEnd len="med" w="med" type="none"/>
          </a:ln>
        </p:spPr>
      </p:cxnSp>
      <p:cxnSp>
        <p:nvCxnSpPr>
          <p:cNvPr id="258" name="Google Shape;258;p47"/>
          <p:cNvCxnSpPr/>
          <p:nvPr/>
        </p:nvCxnSpPr>
        <p:spPr>
          <a:xfrm>
            <a:off x="3714825" y="1071650"/>
            <a:ext cx="369000" cy="0"/>
          </a:xfrm>
          <a:prstGeom prst="straightConnector1">
            <a:avLst/>
          </a:prstGeom>
          <a:noFill/>
          <a:ln cap="flat" cmpd="sng" w="9525">
            <a:solidFill>
              <a:schemeClr val="dk2"/>
            </a:solidFill>
            <a:prstDash val="solid"/>
            <a:round/>
            <a:headEnd len="med" w="med" type="none"/>
            <a:tailEnd len="med" w="med" type="triangle"/>
          </a:ln>
        </p:spPr>
      </p:cxnSp>
      <p:pic>
        <p:nvPicPr>
          <p:cNvPr id="259" name="Google Shape;259;p47" title="Son's of Liberty &amp; the Boston Tea Party">
            <a:hlinkClick r:id="rId5"/>
          </p:cNvPr>
          <p:cNvPicPr preferRelativeResize="0"/>
          <p:nvPr/>
        </p:nvPicPr>
        <p:blipFill>
          <a:blip r:embed="rId6">
            <a:alphaModFix/>
          </a:blip>
          <a:stretch>
            <a:fillRect/>
          </a:stretch>
        </p:blipFill>
        <p:spPr>
          <a:xfrm>
            <a:off x="4851825" y="2497200"/>
            <a:ext cx="3131400" cy="2348550"/>
          </a:xfrm>
          <a:prstGeom prst="rect">
            <a:avLst/>
          </a:prstGeom>
          <a:noFill/>
          <a:ln>
            <a:noFill/>
          </a:ln>
        </p:spPr>
      </p:pic>
      <p:sp>
        <p:nvSpPr>
          <p:cNvPr id="260" name="Google Shape;260;p47"/>
          <p:cNvSpPr/>
          <p:nvPr/>
        </p:nvSpPr>
        <p:spPr>
          <a:xfrm>
            <a:off x="4048125" y="250025"/>
            <a:ext cx="4738800" cy="2119200"/>
          </a:xfrm>
          <a:prstGeom prst="bevel">
            <a:avLst>
              <a:gd fmla="val 12500" name="adj"/>
            </a:avLst>
          </a:prstGeom>
          <a:solidFill>
            <a:srgbClr val="97D7B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it">
                <a:latin typeface="Economica"/>
                <a:ea typeface="Economica"/>
                <a:cs typeface="Economica"/>
                <a:sym typeface="Economica"/>
              </a:rPr>
              <a:t>Il governo inglese si irrigidì varando una serie di </a:t>
            </a:r>
            <a:r>
              <a:rPr b="1" lang="it">
                <a:latin typeface="Economica"/>
                <a:ea typeface="Economica"/>
                <a:cs typeface="Economica"/>
                <a:sym typeface="Economica"/>
              </a:rPr>
              <a:t>provvedimenti punitivi </a:t>
            </a:r>
            <a:r>
              <a:rPr lang="it">
                <a:latin typeface="Economica"/>
                <a:ea typeface="Economica"/>
                <a:cs typeface="Economica"/>
                <a:sym typeface="Economica"/>
              </a:rPr>
              <a:t>contro Boston .</a:t>
            </a:r>
            <a:endParaRPr>
              <a:latin typeface="Economica"/>
              <a:ea typeface="Economica"/>
              <a:cs typeface="Economica"/>
              <a:sym typeface="Economica"/>
            </a:endParaRPr>
          </a:p>
          <a:p>
            <a:pPr indent="0" lvl="0" marL="0" rtl="0" algn="l">
              <a:spcBef>
                <a:spcPts val="0"/>
              </a:spcBef>
              <a:spcAft>
                <a:spcPts val="0"/>
              </a:spcAft>
              <a:buNone/>
            </a:pPr>
            <a:r>
              <a:rPr b="1" lang="it">
                <a:latin typeface="Economica"/>
                <a:ea typeface="Economica"/>
                <a:cs typeface="Economica"/>
                <a:sym typeface="Economica"/>
              </a:rPr>
              <a:t>1774 -  il primo Congresso continentale</a:t>
            </a:r>
            <a:r>
              <a:rPr lang="it">
                <a:latin typeface="Economica"/>
                <a:ea typeface="Economica"/>
                <a:cs typeface="Economica"/>
                <a:sym typeface="Economica"/>
              </a:rPr>
              <a:t> si riunì a Philadelphia per decidere la migliore strategia nei confronti della madrepatria. Si chiese l’abrogazione delle misure punitive nei confronti delle colonie. </a:t>
            </a:r>
            <a:r>
              <a:rPr b="1" lang="it">
                <a:latin typeface="Economica"/>
                <a:ea typeface="Economica"/>
                <a:cs typeface="Economica"/>
                <a:sym typeface="Economica"/>
              </a:rPr>
              <a:t>Jefferson</a:t>
            </a:r>
            <a:r>
              <a:rPr lang="it">
                <a:latin typeface="Economica"/>
                <a:ea typeface="Economica"/>
                <a:cs typeface="Economica"/>
                <a:sym typeface="Economica"/>
              </a:rPr>
              <a:t> e </a:t>
            </a:r>
            <a:r>
              <a:rPr b="1" lang="it">
                <a:latin typeface="Economica"/>
                <a:ea typeface="Economica"/>
                <a:cs typeface="Economica"/>
                <a:sym typeface="Economica"/>
              </a:rPr>
              <a:t>Wilson</a:t>
            </a:r>
            <a:r>
              <a:rPr lang="it">
                <a:latin typeface="Economica"/>
                <a:ea typeface="Economica"/>
                <a:cs typeface="Economica"/>
                <a:sym typeface="Economica"/>
              </a:rPr>
              <a:t>, di orientamento moderato auspicavano per il </a:t>
            </a:r>
            <a:r>
              <a:rPr lang="it" u="sng">
                <a:latin typeface="Economica"/>
                <a:ea typeface="Economica"/>
                <a:cs typeface="Economica"/>
                <a:sym typeface="Economica"/>
              </a:rPr>
              <a:t>mantenimento delle 13 colonie all’interno dell’impero britannico. Le colonie dovevano però avere una completa autonomia legislativa</a:t>
            </a:r>
            <a:endParaRPr u="sng">
              <a:latin typeface="Economica"/>
              <a:ea typeface="Economica"/>
              <a:cs typeface="Economica"/>
              <a:sym typeface="Economic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8"/>
          <p:cNvSpPr txBox="1"/>
          <p:nvPr>
            <p:ph idx="1" type="subTitle"/>
          </p:nvPr>
        </p:nvSpPr>
        <p:spPr>
          <a:xfrm>
            <a:off x="510450" y="3182344"/>
            <a:ext cx="8123100" cy="15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7200">
                <a:solidFill>
                  <a:schemeClr val="lt2"/>
                </a:solidFill>
              </a:rPr>
              <a:t>The war begins...</a:t>
            </a:r>
            <a:endParaRPr sz="7200">
              <a:solidFill>
                <a:schemeClr val="lt2"/>
              </a:solidFill>
            </a:endParaRPr>
          </a:p>
        </p:txBody>
      </p:sp>
      <p:pic>
        <p:nvPicPr>
          <p:cNvPr id="266" name="Google Shape;266;p48"/>
          <p:cNvPicPr preferRelativeResize="0"/>
          <p:nvPr/>
        </p:nvPicPr>
        <p:blipFill>
          <a:blip r:embed="rId3">
            <a:alphaModFix/>
          </a:blip>
          <a:stretch>
            <a:fillRect/>
          </a:stretch>
        </p:blipFill>
        <p:spPr>
          <a:xfrm>
            <a:off x="116675" y="80975"/>
            <a:ext cx="2286637" cy="2877512"/>
          </a:xfrm>
          <a:prstGeom prst="rect">
            <a:avLst/>
          </a:prstGeom>
          <a:noFill/>
          <a:ln>
            <a:noFill/>
          </a:ln>
        </p:spPr>
      </p:pic>
      <p:sp>
        <p:nvSpPr>
          <p:cNvPr id="267" name="Google Shape;267;p48"/>
          <p:cNvSpPr/>
          <p:nvPr/>
        </p:nvSpPr>
        <p:spPr>
          <a:xfrm>
            <a:off x="2595575" y="285750"/>
            <a:ext cx="4095600" cy="1940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8"/>
          <p:cNvSpPr txBox="1"/>
          <p:nvPr/>
        </p:nvSpPr>
        <p:spPr>
          <a:xfrm>
            <a:off x="2869350" y="607225"/>
            <a:ext cx="3405300" cy="1250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it" sz="1800">
                <a:latin typeface="Economica"/>
                <a:ea typeface="Economica"/>
                <a:cs typeface="Economica"/>
                <a:sym typeface="Economica"/>
              </a:rPr>
              <a:t>George III di Hannover, non intese concedere alcuna autonomia e , ribadendo la propria intransigenza, proclamò nel 1774 lo “stato di rivolta” delle colonie.</a:t>
            </a:r>
            <a:endParaRPr sz="1800">
              <a:latin typeface="Economica"/>
              <a:ea typeface="Economica"/>
              <a:cs typeface="Economica"/>
              <a:sym typeface="Economic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La nuova nazione in guerra 1775 - 1783</a:t>
            </a:r>
            <a:endParaRPr/>
          </a:p>
        </p:txBody>
      </p:sp>
      <p:sp>
        <p:nvSpPr>
          <p:cNvPr id="274" name="Google Shape;274;p49"/>
          <p:cNvSpPr/>
          <p:nvPr/>
        </p:nvSpPr>
        <p:spPr>
          <a:xfrm>
            <a:off x="762025" y="1151750"/>
            <a:ext cx="2357400" cy="1035900"/>
          </a:xfrm>
          <a:prstGeom prst="roundRect">
            <a:avLst>
              <a:gd fmla="val 16667"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b="1" lang="it" sz="1600">
                <a:solidFill>
                  <a:schemeClr val="accent3"/>
                </a:solidFill>
                <a:latin typeface="Economica"/>
                <a:ea typeface="Economica"/>
                <a:cs typeface="Economica"/>
                <a:sym typeface="Economica"/>
              </a:rPr>
              <a:t>1775</a:t>
            </a:r>
            <a:r>
              <a:rPr lang="it" sz="1600">
                <a:solidFill>
                  <a:schemeClr val="accent3"/>
                </a:solidFill>
                <a:latin typeface="Economica"/>
                <a:ea typeface="Economica"/>
                <a:cs typeface="Economica"/>
                <a:sym typeface="Economica"/>
              </a:rPr>
              <a:t> - Viene proclamata la guerra ove i coloni ottengono risultati positivi</a:t>
            </a:r>
            <a:endParaRPr sz="1600">
              <a:solidFill>
                <a:schemeClr val="accent3"/>
              </a:solidFill>
              <a:latin typeface="Economica"/>
              <a:ea typeface="Economica"/>
              <a:cs typeface="Economica"/>
              <a:sym typeface="Economica"/>
            </a:endParaRPr>
          </a:p>
        </p:txBody>
      </p:sp>
      <p:cxnSp>
        <p:nvCxnSpPr>
          <p:cNvPr id="275" name="Google Shape;275;p49"/>
          <p:cNvCxnSpPr/>
          <p:nvPr/>
        </p:nvCxnSpPr>
        <p:spPr>
          <a:xfrm>
            <a:off x="1922825" y="2321700"/>
            <a:ext cx="0" cy="500100"/>
          </a:xfrm>
          <a:prstGeom prst="straightConnector1">
            <a:avLst/>
          </a:prstGeom>
          <a:noFill/>
          <a:ln cap="flat" cmpd="sng" w="9525">
            <a:solidFill>
              <a:schemeClr val="dk2"/>
            </a:solidFill>
            <a:prstDash val="solid"/>
            <a:round/>
            <a:headEnd len="med" w="med" type="none"/>
            <a:tailEnd len="med" w="med" type="triangle"/>
          </a:ln>
        </p:spPr>
      </p:cxnSp>
      <p:sp>
        <p:nvSpPr>
          <p:cNvPr id="276" name="Google Shape;276;p49"/>
          <p:cNvSpPr/>
          <p:nvPr/>
        </p:nvSpPr>
        <p:spPr>
          <a:xfrm>
            <a:off x="988225" y="2952725"/>
            <a:ext cx="1905000" cy="1583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it">
                <a:latin typeface="Georgia"/>
                <a:ea typeface="Georgia"/>
                <a:cs typeface="Georgia"/>
                <a:sym typeface="Georgia"/>
              </a:rPr>
              <a:t>secondo Congresso continentale</a:t>
            </a:r>
            <a:endParaRPr b="1">
              <a:latin typeface="Georgia"/>
              <a:ea typeface="Georgia"/>
              <a:cs typeface="Georgia"/>
              <a:sym typeface="Georgia"/>
            </a:endParaRPr>
          </a:p>
        </p:txBody>
      </p:sp>
      <p:cxnSp>
        <p:nvCxnSpPr>
          <p:cNvPr id="277" name="Google Shape;277;p49"/>
          <p:cNvCxnSpPr/>
          <p:nvPr/>
        </p:nvCxnSpPr>
        <p:spPr>
          <a:xfrm rot="-5400000">
            <a:off x="2375450" y="2351475"/>
            <a:ext cx="2154900" cy="6669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278" name="Google Shape;278;p49"/>
          <p:cNvCxnSpPr/>
          <p:nvPr/>
        </p:nvCxnSpPr>
        <p:spPr>
          <a:xfrm>
            <a:off x="3845725" y="1607350"/>
            <a:ext cx="226200" cy="12000"/>
          </a:xfrm>
          <a:prstGeom prst="straightConnector1">
            <a:avLst/>
          </a:prstGeom>
          <a:noFill/>
          <a:ln cap="flat" cmpd="sng" w="9525">
            <a:solidFill>
              <a:schemeClr val="dk2"/>
            </a:solidFill>
            <a:prstDash val="solid"/>
            <a:round/>
            <a:headEnd len="med" w="med" type="none"/>
            <a:tailEnd len="med" w="med" type="triangle"/>
          </a:ln>
        </p:spPr>
      </p:cxnSp>
      <p:sp>
        <p:nvSpPr>
          <p:cNvPr id="279" name="Google Shape;279;p49"/>
          <p:cNvSpPr txBox="1"/>
          <p:nvPr/>
        </p:nvSpPr>
        <p:spPr>
          <a:xfrm>
            <a:off x="4179100" y="1369225"/>
            <a:ext cx="4262400" cy="1845600"/>
          </a:xfrm>
          <a:prstGeom prst="rect">
            <a:avLst/>
          </a:prstGeom>
          <a:noFill/>
          <a:ln>
            <a:noFill/>
          </a:ln>
        </p:spPr>
        <p:txBody>
          <a:bodyPr anchorCtr="0" anchor="t" bIns="91425" lIns="91425" spcFirstLastPara="1" rIns="91425" wrap="square" tIns="91425">
            <a:noAutofit/>
          </a:bodyPr>
          <a:lstStyle/>
          <a:p>
            <a:pPr indent="-330200" lvl="0" marL="457200" rtl="0" algn="just">
              <a:spcBef>
                <a:spcPts val="0"/>
              </a:spcBef>
              <a:spcAft>
                <a:spcPts val="0"/>
              </a:spcAft>
              <a:buSzPts val="1600"/>
              <a:buFont typeface="Economica"/>
              <a:buChar char="-"/>
            </a:pPr>
            <a:r>
              <a:rPr lang="it" sz="1600">
                <a:latin typeface="Economica"/>
                <a:ea typeface="Economica"/>
                <a:cs typeface="Economica"/>
                <a:sym typeface="Economica"/>
              </a:rPr>
              <a:t>Formazione del Continental Army, affidato a George Washington, ricco proprietario terriero, già colonnello nella guerra dei Sette anni.</a:t>
            </a:r>
            <a:endParaRPr sz="1600">
              <a:latin typeface="Economica"/>
              <a:ea typeface="Economica"/>
              <a:cs typeface="Economica"/>
              <a:sym typeface="Economica"/>
            </a:endParaRPr>
          </a:p>
          <a:p>
            <a:pPr indent="-330200" lvl="0" marL="457200" rtl="0" algn="just">
              <a:spcBef>
                <a:spcPts val="0"/>
              </a:spcBef>
              <a:spcAft>
                <a:spcPts val="0"/>
              </a:spcAft>
              <a:buSzPts val="1600"/>
              <a:buFont typeface="Economica"/>
              <a:buChar char="-"/>
            </a:pPr>
            <a:r>
              <a:rPr lang="it" sz="1600">
                <a:latin typeface="Economica"/>
                <a:ea typeface="Economica"/>
                <a:cs typeface="Economica"/>
                <a:sym typeface="Economica"/>
              </a:rPr>
              <a:t>assunzione di compiti di governo indipendente: stampa di carta moneta nazionale, gestione del commercio autonomo dalla madrepatria</a:t>
            </a:r>
            <a:endParaRPr sz="1600">
              <a:latin typeface="Economica"/>
              <a:ea typeface="Economica"/>
              <a:cs typeface="Economica"/>
              <a:sym typeface="Economica"/>
            </a:endParaRPr>
          </a:p>
        </p:txBody>
      </p:sp>
      <p:cxnSp>
        <p:nvCxnSpPr>
          <p:cNvPr id="280" name="Google Shape;280;p49"/>
          <p:cNvCxnSpPr/>
          <p:nvPr/>
        </p:nvCxnSpPr>
        <p:spPr>
          <a:xfrm flipH="1">
            <a:off x="6298300" y="3214825"/>
            <a:ext cx="12000" cy="654600"/>
          </a:xfrm>
          <a:prstGeom prst="straightConnector1">
            <a:avLst/>
          </a:prstGeom>
          <a:noFill/>
          <a:ln cap="flat" cmpd="sng" w="9525">
            <a:solidFill>
              <a:schemeClr val="dk2"/>
            </a:solidFill>
            <a:prstDash val="solid"/>
            <a:round/>
            <a:headEnd len="med" w="med" type="none"/>
            <a:tailEnd len="med" w="med" type="triangle"/>
          </a:ln>
        </p:spPr>
      </p:cxnSp>
      <p:sp>
        <p:nvSpPr>
          <p:cNvPr id="281" name="Google Shape;281;p49"/>
          <p:cNvSpPr txBox="1"/>
          <p:nvPr/>
        </p:nvSpPr>
        <p:spPr>
          <a:xfrm>
            <a:off x="4179100" y="4048100"/>
            <a:ext cx="4584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3000">
                <a:latin typeface="Economica"/>
                <a:ea typeface="Economica"/>
                <a:cs typeface="Economica"/>
                <a:sym typeface="Economica"/>
              </a:rPr>
              <a:t>Da “sudditi inglesi” ad “americani”</a:t>
            </a:r>
            <a:endParaRPr b="1" sz="3000">
              <a:latin typeface="Economica"/>
              <a:ea typeface="Economica"/>
              <a:cs typeface="Economica"/>
              <a:sym typeface="Economic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50"/>
          <p:cNvSpPr txBox="1"/>
          <p:nvPr>
            <p:ph type="title"/>
          </p:nvPr>
        </p:nvSpPr>
        <p:spPr>
          <a:xfrm>
            <a:off x="311700" y="312825"/>
            <a:ext cx="8520600" cy="191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sz="10000"/>
              <a:t>4 luglio 1776</a:t>
            </a:r>
            <a:endParaRPr sz="10000"/>
          </a:p>
        </p:txBody>
      </p:sp>
      <p:sp>
        <p:nvSpPr>
          <p:cNvPr id="287" name="Google Shape;287;p50"/>
          <p:cNvSpPr txBox="1"/>
          <p:nvPr>
            <p:ph idx="1" type="body"/>
          </p:nvPr>
        </p:nvSpPr>
        <p:spPr>
          <a:xfrm>
            <a:off x="311700" y="2120850"/>
            <a:ext cx="8520600" cy="9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a:t>Il congresso approva la </a:t>
            </a:r>
            <a:endParaRPr/>
          </a:p>
          <a:p>
            <a:pPr indent="0" lvl="0" marL="0" rtl="0" algn="ctr">
              <a:spcBef>
                <a:spcPts val="1600"/>
              </a:spcBef>
              <a:spcAft>
                <a:spcPts val="1600"/>
              </a:spcAft>
              <a:buNone/>
            </a:pPr>
            <a:r>
              <a:rPr lang="it" sz="6000"/>
              <a:t>Dichiarazione di indipendenza</a:t>
            </a:r>
            <a:endParaRPr sz="6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51"/>
          <p:cNvSpPr txBox="1"/>
          <p:nvPr>
            <p:ph type="title"/>
          </p:nvPr>
        </p:nvSpPr>
        <p:spPr>
          <a:xfrm>
            <a:off x="265500" y="181875"/>
            <a:ext cx="8616600" cy="79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it" sz="2400">
                <a:solidFill>
                  <a:srgbClr val="CC0000"/>
                </a:solidFill>
              </a:rPr>
              <a:t>Benché</a:t>
            </a:r>
            <a:r>
              <a:rPr b="1" lang="it" sz="2400">
                <a:solidFill>
                  <a:srgbClr val="CC0000"/>
                </a:solidFill>
              </a:rPr>
              <a:t> unita nella battaglia contro le tasse e i dazi, all’inizio della guerra</a:t>
            </a:r>
            <a:r>
              <a:rPr b="1" lang="it" sz="2400">
                <a:solidFill>
                  <a:srgbClr val="CC0000"/>
                </a:solidFill>
              </a:rPr>
              <a:t> l’opinione pubblica si divise in:</a:t>
            </a:r>
            <a:endParaRPr b="1" sz="2400">
              <a:solidFill>
                <a:srgbClr val="CC0000"/>
              </a:solidFill>
            </a:endParaRPr>
          </a:p>
        </p:txBody>
      </p:sp>
      <p:sp>
        <p:nvSpPr>
          <p:cNvPr id="293" name="Google Shape;293;p51"/>
          <p:cNvSpPr txBox="1"/>
          <p:nvPr/>
        </p:nvSpPr>
        <p:spPr>
          <a:xfrm>
            <a:off x="1857375" y="1083475"/>
            <a:ext cx="12381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2400"/>
              <a:t>Lealisti</a:t>
            </a:r>
            <a:endParaRPr b="1" sz="2400"/>
          </a:p>
        </p:txBody>
      </p:sp>
      <p:sp>
        <p:nvSpPr>
          <p:cNvPr id="294" name="Google Shape;294;p51"/>
          <p:cNvSpPr txBox="1"/>
          <p:nvPr/>
        </p:nvSpPr>
        <p:spPr>
          <a:xfrm>
            <a:off x="6084100" y="1154925"/>
            <a:ext cx="11667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400">
                <a:solidFill>
                  <a:srgbClr val="FFFFFF"/>
                </a:solidFill>
              </a:rPr>
              <a:t>Patrioti</a:t>
            </a:r>
            <a:endParaRPr sz="2400">
              <a:solidFill>
                <a:srgbClr val="FFFFFF"/>
              </a:solidFill>
            </a:endParaRPr>
          </a:p>
        </p:txBody>
      </p:sp>
      <p:sp>
        <p:nvSpPr>
          <p:cNvPr id="295" name="Google Shape;295;p51"/>
          <p:cNvSpPr txBox="1"/>
          <p:nvPr/>
        </p:nvSpPr>
        <p:spPr>
          <a:xfrm>
            <a:off x="1607375" y="1678775"/>
            <a:ext cx="1845300" cy="916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it"/>
              <a:t>Fedeli al Re si schierarono a fianco dell’esercito britannico</a:t>
            </a:r>
            <a:endParaRPr b="1"/>
          </a:p>
        </p:txBody>
      </p:sp>
      <p:sp>
        <p:nvSpPr>
          <p:cNvPr id="296" name="Google Shape;296;p51"/>
          <p:cNvSpPr txBox="1"/>
          <p:nvPr/>
        </p:nvSpPr>
        <p:spPr>
          <a:xfrm>
            <a:off x="5676250" y="1678775"/>
            <a:ext cx="1982400" cy="916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it">
                <a:solidFill>
                  <a:srgbClr val="FFFFFF"/>
                </a:solidFill>
              </a:rPr>
              <a:t>Indipendentisti, combatterono contro l’esercito della madrepatria</a:t>
            </a:r>
            <a:endParaRPr b="1">
              <a:solidFill>
                <a:srgbClr val="FFFFFF"/>
              </a:solidFill>
            </a:endParaRPr>
          </a:p>
        </p:txBody>
      </p:sp>
      <p:cxnSp>
        <p:nvCxnSpPr>
          <p:cNvPr id="297" name="Google Shape;297;p51"/>
          <p:cNvCxnSpPr>
            <a:stCxn id="295" idx="0"/>
          </p:cNvCxnSpPr>
          <p:nvPr/>
        </p:nvCxnSpPr>
        <p:spPr>
          <a:xfrm rot="5400000">
            <a:off x="1681625" y="2485475"/>
            <a:ext cx="1655100" cy="41700"/>
          </a:xfrm>
          <a:prstGeom prst="bentConnector5">
            <a:avLst>
              <a:gd fmla="val -5034" name="adj1"/>
              <a:gd fmla="val 2783633" name="adj2"/>
              <a:gd fmla="val 77696" name="adj3"/>
            </a:avLst>
          </a:prstGeom>
          <a:noFill/>
          <a:ln cap="flat" cmpd="sng" w="9525">
            <a:solidFill>
              <a:schemeClr val="dk2"/>
            </a:solidFill>
            <a:prstDash val="solid"/>
            <a:round/>
            <a:headEnd len="med" w="med" type="none"/>
            <a:tailEnd len="med" w="med" type="none"/>
          </a:ln>
        </p:spPr>
      </p:cxnSp>
      <p:sp>
        <p:nvSpPr>
          <p:cNvPr id="298" name="Google Shape;298;p51"/>
          <p:cNvSpPr txBox="1"/>
          <p:nvPr/>
        </p:nvSpPr>
        <p:spPr>
          <a:xfrm>
            <a:off x="2095500" y="3393275"/>
            <a:ext cx="10476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a:t>ceti agiati</a:t>
            </a:r>
            <a:endParaRPr b="1"/>
          </a:p>
        </p:txBody>
      </p:sp>
      <p:cxnSp>
        <p:nvCxnSpPr>
          <p:cNvPr id="299" name="Google Shape;299;p51"/>
          <p:cNvCxnSpPr>
            <a:stCxn id="296" idx="0"/>
          </p:cNvCxnSpPr>
          <p:nvPr/>
        </p:nvCxnSpPr>
        <p:spPr>
          <a:xfrm flipH="1" rot="-5400000">
            <a:off x="5846050" y="2500175"/>
            <a:ext cx="1738200" cy="95400"/>
          </a:xfrm>
          <a:prstGeom prst="bentConnector5">
            <a:avLst>
              <a:gd fmla="val -2740" name="adj1"/>
              <a:gd fmla="val 1288601" name="adj2"/>
              <a:gd fmla="val 76372" name="adj3"/>
            </a:avLst>
          </a:prstGeom>
          <a:noFill/>
          <a:ln cap="flat" cmpd="sng" w="9525">
            <a:solidFill>
              <a:schemeClr val="dk2"/>
            </a:solidFill>
            <a:prstDash val="solid"/>
            <a:round/>
            <a:headEnd len="med" w="med" type="none"/>
            <a:tailEnd len="med" w="med" type="none"/>
          </a:ln>
        </p:spPr>
      </p:cxnSp>
      <p:sp>
        <p:nvSpPr>
          <p:cNvPr id="300" name="Google Shape;300;p51"/>
          <p:cNvSpPr txBox="1"/>
          <p:nvPr/>
        </p:nvSpPr>
        <p:spPr>
          <a:xfrm>
            <a:off x="5676250" y="3488525"/>
            <a:ext cx="2610600" cy="1369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it">
                <a:solidFill>
                  <a:srgbClr val="FFFFFF"/>
                </a:solidFill>
              </a:rPr>
              <a:t>I</a:t>
            </a:r>
            <a:r>
              <a:rPr lang="it">
                <a:solidFill>
                  <a:srgbClr val="FFFFFF"/>
                </a:solidFill>
              </a:rPr>
              <a:t>ntellettuali, ceti medi, piccoli proprietari terrieri, operai, artigiani, commercianti</a:t>
            </a:r>
            <a:endParaRPr>
              <a:solidFill>
                <a:srgbClr val="FFFFFF"/>
              </a:solidFill>
            </a:endParaRPr>
          </a:p>
          <a:p>
            <a:pPr indent="0" lvl="0" marL="0" rtl="0" algn="ctr">
              <a:spcBef>
                <a:spcPts val="0"/>
              </a:spcBef>
              <a:spcAft>
                <a:spcPts val="0"/>
              </a:spcAft>
              <a:buNone/>
            </a:pPr>
            <a:r>
              <a:rPr lang="it">
                <a:solidFill>
                  <a:srgbClr val="FFFFFF"/>
                </a:solidFill>
              </a:rPr>
              <a:t>+</a:t>
            </a:r>
            <a:endParaRPr>
              <a:solidFill>
                <a:srgbClr val="FFFFFF"/>
              </a:solidFill>
            </a:endParaRPr>
          </a:p>
          <a:p>
            <a:pPr indent="0" lvl="0" marL="0" rtl="0" algn="just">
              <a:spcBef>
                <a:spcPts val="0"/>
              </a:spcBef>
              <a:spcAft>
                <a:spcPts val="0"/>
              </a:spcAft>
              <a:buClr>
                <a:srgbClr val="000000"/>
              </a:buClr>
              <a:buSzPts val="1100"/>
              <a:buFont typeface="Arial"/>
              <a:buNone/>
            </a:pPr>
            <a:r>
              <a:rPr lang="it">
                <a:solidFill>
                  <a:srgbClr val="FFFFFF"/>
                </a:solidFill>
              </a:rPr>
              <a:t>movimento moderato degli autonomisti</a:t>
            </a:r>
            <a:endParaRPr>
              <a:solidFill>
                <a:srgbClr val="FFFFFF"/>
              </a:solidFill>
            </a:endParaRPr>
          </a:p>
          <a:p>
            <a:pPr indent="0" lvl="0" marL="0" rtl="0" algn="l">
              <a:spcBef>
                <a:spcPts val="0"/>
              </a:spcBef>
              <a:spcAft>
                <a:spcPts val="0"/>
              </a:spcAft>
              <a:buNone/>
            </a:pPr>
            <a:r>
              <a:rPr lang="it"/>
              <a:t>i</a:t>
            </a:r>
            <a:endParaRPr>
              <a:solidFill>
                <a:srgbClr val="FFFFFF"/>
              </a:solidFill>
            </a:endParaRPr>
          </a:p>
        </p:txBody>
      </p:sp>
      <p:sp>
        <p:nvSpPr>
          <p:cNvPr id="301" name="Google Shape;301;p51"/>
          <p:cNvSpPr/>
          <p:nvPr/>
        </p:nvSpPr>
        <p:spPr>
          <a:xfrm>
            <a:off x="666750" y="4036225"/>
            <a:ext cx="3476625" cy="9168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51"/>
          <p:cNvSpPr txBox="1"/>
          <p:nvPr/>
        </p:nvSpPr>
        <p:spPr>
          <a:xfrm>
            <a:off x="690563" y="4149325"/>
            <a:ext cx="34290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latin typeface="Economica"/>
                <a:ea typeface="Economica"/>
                <a:cs typeface="Economica"/>
                <a:sym typeface="Economica"/>
              </a:rPr>
              <a:t>Giorgio III non prestò attenzione a nessuna delle due tesi dichiarando i coloni “ribelli”</a:t>
            </a:r>
            <a:r>
              <a:rPr lang="it"/>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52"/>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it"/>
              <a:t>Battaglia di Saratoga 1777</a:t>
            </a:r>
            <a:endParaRPr/>
          </a:p>
        </p:txBody>
      </p:sp>
      <p:sp>
        <p:nvSpPr>
          <p:cNvPr id="308" name="Google Shape;308;p52"/>
          <p:cNvSpPr txBox="1"/>
          <p:nvPr>
            <p:ph idx="1" type="subTitle"/>
          </p:nvPr>
        </p:nvSpPr>
        <p:spPr>
          <a:xfrm>
            <a:off x="510450" y="3182345"/>
            <a:ext cx="8123100" cy="158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I patrioti vinsero con a capo G. Washington che mise in atto la strategia delle “</a:t>
            </a:r>
            <a:r>
              <a:rPr lang="it"/>
              <a:t>guerriglie”</a:t>
            </a:r>
            <a:r>
              <a:rPr lang="it"/>
              <a:t>. Il Congresso americano inviò in Francia B. Franklin come ambasciatore, con l’obiettivo di perorare la causa americana.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pic>
        <p:nvPicPr>
          <p:cNvPr id="313" name="Google Shape;313;p53"/>
          <p:cNvPicPr preferRelativeResize="0"/>
          <p:nvPr/>
        </p:nvPicPr>
        <p:blipFill>
          <a:blip r:embed="rId3">
            <a:alphaModFix/>
          </a:blip>
          <a:stretch>
            <a:fillRect/>
          </a:stretch>
        </p:blipFill>
        <p:spPr>
          <a:xfrm>
            <a:off x="311688" y="445025"/>
            <a:ext cx="2314575" cy="2857500"/>
          </a:xfrm>
          <a:prstGeom prst="rect">
            <a:avLst/>
          </a:prstGeom>
          <a:noFill/>
          <a:ln>
            <a:noFill/>
          </a:ln>
        </p:spPr>
      </p:pic>
      <p:sp>
        <p:nvSpPr>
          <p:cNvPr id="314" name="Google Shape;314;p53"/>
          <p:cNvSpPr txBox="1"/>
          <p:nvPr/>
        </p:nvSpPr>
        <p:spPr>
          <a:xfrm>
            <a:off x="179225" y="3414075"/>
            <a:ext cx="2697300" cy="7617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it" sz="2200">
                <a:latin typeface="Georgia"/>
                <a:ea typeface="Georgia"/>
                <a:cs typeface="Georgia"/>
                <a:sym typeface="Georgia"/>
              </a:rPr>
              <a:t>Benjamin Franklin</a:t>
            </a:r>
            <a:endParaRPr sz="2200">
              <a:latin typeface="Georgia"/>
              <a:ea typeface="Georgia"/>
              <a:cs typeface="Georgia"/>
              <a:sym typeface="Georgia"/>
            </a:endParaRPr>
          </a:p>
          <a:p>
            <a:pPr indent="0" lvl="0" marL="0" rtl="0" algn="ctr">
              <a:lnSpc>
                <a:spcPct val="130000"/>
              </a:lnSpc>
              <a:spcBef>
                <a:spcPts val="600"/>
              </a:spcBef>
              <a:spcAft>
                <a:spcPts val="0"/>
              </a:spcAft>
              <a:buNone/>
            </a:pPr>
            <a:r>
              <a:rPr lang="it" sz="1200">
                <a:latin typeface="Georgia"/>
                <a:ea typeface="Georgia"/>
                <a:cs typeface="Georgia"/>
                <a:sym typeface="Georgia"/>
              </a:rPr>
              <a:t>1</a:t>
            </a:r>
            <a:r>
              <a:rPr lang="it" sz="1200">
                <a:latin typeface="Georgia"/>
                <a:ea typeface="Georgia"/>
                <a:cs typeface="Georgia"/>
                <a:sym typeface="Georgia"/>
              </a:rPr>
              <a:t>706 - 1790</a:t>
            </a:r>
            <a:endParaRPr sz="1200">
              <a:latin typeface="Georgia"/>
              <a:ea typeface="Georgia"/>
              <a:cs typeface="Georgia"/>
              <a:sym typeface="Georgia"/>
            </a:endParaRPr>
          </a:p>
          <a:p>
            <a:pPr indent="0" lvl="0" marL="0" rtl="0" algn="l">
              <a:lnSpc>
                <a:spcPct val="130000"/>
              </a:lnSpc>
              <a:spcBef>
                <a:spcPts val="600"/>
              </a:spcBef>
              <a:spcAft>
                <a:spcPts val="0"/>
              </a:spcAft>
              <a:buClr>
                <a:srgbClr val="000000"/>
              </a:buClr>
              <a:buSzPts val="1100"/>
              <a:buFont typeface="Arial"/>
              <a:buNone/>
            </a:pPr>
            <a:r>
              <a:t/>
            </a:r>
            <a:endParaRPr sz="4150">
              <a:latin typeface="Georgia"/>
              <a:ea typeface="Georgia"/>
              <a:cs typeface="Georgia"/>
              <a:sym typeface="Georgia"/>
            </a:endParaRPr>
          </a:p>
          <a:p>
            <a:pPr indent="0" lvl="0" marL="0" rtl="0" algn="l">
              <a:spcBef>
                <a:spcPts val="600"/>
              </a:spcBef>
              <a:spcAft>
                <a:spcPts val="0"/>
              </a:spcAft>
              <a:buNone/>
            </a:pPr>
            <a:r>
              <a:t/>
            </a:r>
            <a:endParaRPr/>
          </a:p>
        </p:txBody>
      </p:sp>
      <p:sp>
        <p:nvSpPr>
          <p:cNvPr id="315" name="Google Shape;315;p53"/>
          <p:cNvSpPr txBox="1"/>
          <p:nvPr/>
        </p:nvSpPr>
        <p:spPr>
          <a:xfrm>
            <a:off x="2948100" y="445025"/>
            <a:ext cx="5752800" cy="3856200"/>
          </a:xfrm>
          <a:prstGeom prst="rect">
            <a:avLst/>
          </a:prstGeom>
          <a:noFill/>
          <a:ln>
            <a:noFill/>
          </a:ln>
        </p:spPr>
        <p:txBody>
          <a:bodyPr anchorCtr="0" anchor="t" bIns="91425" lIns="91425" spcFirstLastPara="1" rIns="91425" wrap="square" tIns="91425">
            <a:noAutofit/>
          </a:bodyPr>
          <a:lstStyle/>
          <a:p>
            <a:pPr indent="0" lvl="0" marL="0" rtl="0" algn="just">
              <a:lnSpc>
                <a:spcPct val="130000"/>
              </a:lnSpc>
              <a:spcBef>
                <a:spcPts val="0"/>
              </a:spcBef>
              <a:spcAft>
                <a:spcPts val="0"/>
              </a:spcAft>
              <a:buNone/>
            </a:pPr>
            <a:r>
              <a:rPr lang="it" sz="1100">
                <a:highlight>
                  <a:srgbClr val="FFFFFF"/>
                </a:highlight>
                <a:latin typeface="Economica"/>
                <a:ea typeface="Economica"/>
                <a:cs typeface="Economica"/>
                <a:sym typeface="Economica"/>
              </a:rPr>
              <a:t>Some people say that </a:t>
            </a:r>
            <a:r>
              <a:rPr b="1" lang="it" sz="1100">
                <a:highlight>
                  <a:srgbClr val="FFFFFF"/>
                </a:highlight>
                <a:latin typeface="Economica"/>
                <a:ea typeface="Economica"/>
                <a:cs typeface="Economica"/>
                <a:sym typeface="Economica"/>
              </a:rPr>
              <a:t>if it hadn't been for Ben Franklin, the United States would still be a part of England.</a:t>
            </a:r>
            <a:r>
              <a:rPr lang="it" sz="1100">
                <a:highlight>
                  <a:srgbClr val="FFFFFF"/>
                </a:highlight>
                <a:latin typeface="Economica"/>
                <a:ea typeface="Economica"/>
                <a:cs typeface="Economica"/>
                <a:sym typeface="Economica"/>
              </a:rPr>
              <a:t> Whether or not that is true, there is no doubt that Benjamin Franklin had a lot to do with the United States becoming an independent country.</a:t>
            </a:r>
            <a:endParaRPr sz="1100">
              <a:highlight>
                <a:srgbClr val="FFFFFF"/>
              </a:highlight>
              <a:latin typeface="Economica"/>
              <a:ea typeface="Economica"/>
              <a:cs typeface="Economica"/>
              <a:sym typeface="Economica"/>
            </a:endParaRPr>
          </a:p>
          <a:p>
            <a:pPr indent="0" lvl="0" marL="0" rtl="0" algn="just">
              <a:lnSpc>
                <a:spcPct val="130000"/>
              </a:lnSpc>
              <a:spcBef>
                <a:spcPts val="600"/>
              </a:spcBef>
              <a:spcAft>
                <a:spcPts val="0"/>
              </a:spcAft>
              <a:buNone/>
            </a:pPr>
            <a:r>
              <a:rPr lang="it" sz="800">
                <a:highlight>
                  <a:srgbClr val="FFFFFF"/>
                </a:highlight>
                <a:latin typeface="Economica"/>
                <a:ea typeface="Economica"/>
                <a:cs typeface="Economica"/>
                <a:sym typeface="Economica"/>
              </a:rPr>
              <a:t> </a:t>
            </a:r>
            <a:r>
              <a:rPr lang="it" sz="1100">
                <a:highlight>
                  <a:srgbClr val="FFFFFF"/>
                </a:highlight>
                <a:latin typeface="Economica"/>
                <a:ea typeface="Economica"/>
                <a:cs typeface="Economica"/>
                <a:sym typeface="Economica"/>
              </a:rPr>
              <a:t>What did Franklin do that helped the United States become what is it today? The story that answers that question takes place, not in colonial America, but in Paris, France. It began in the year 1776, the same year that the Declaration of Independence was signed. That year, Benjamin Franklin made the voyage across the Atlantic Ocean to France. The voyage took about a month, and it was a rough and dangerous voyage. </a:t>
            </a:r>
            <a:endParaRPr sz="1100">
              <a:highlight>
                <a:srgbClr val="FFFFFF"/>
              </a:highlight>
              <a:latin typeface="Economica"/>
              <a:ea typeface="Economica"/>
              <a:cs typeface="Economica"/>
              <a:sym typeface="Economica"/>
            </a:endParaRPr>
          </a:p>
          <a:p>
            <a:pPr indent="0" lvl="0" marL="0" rtl="0" algn="just">
              <a:lnSpc>
                <a:spcPct val="130000"/>
              </a:lnSpc>
              <a:spcBef>
                <a:spcPts val="600"/>
              </a:spcBef>
              <a:spcAft>
                <a:spcPts val="0"/>
              </a:spcAft>
              <a:buNone/>
            </a:pPr>
            <a:r>
              <a:rPr lang="it" sz="1100">
                <a:highlight>
                  <a:srgbClr val="FFFFFF"/>
                </a:highlight>
                <a:latin typeface="Economica"/>
                <a:ea typeface="Economica"/>
                <a:cs typeface="Economica"/>
                <a:sym typeface="Economica"/>
              </a:rPr>
              <a:t>Benjamin Franklin did make it across the ocean safely, and he received a warm welcome in France. Franklin was a popular visitor there. He had taken the time to learn the French language and French manners. He was also something of a celebrity there because of his famous lightning experiment.</a:t>
            </a:r>
            <a:r>
              <a:rPr lang="it" sz="800">
                <a:highlight>
                  <a:srgbClr val="FFFFFF"/>
                </a:highlight>
              </a:rPr>
              <a:t> </a:t>
            </a:r>
            <a:endParaRPr sz="800">
              <a:highlight>
                <a:srgbClr val="FFFFFF"/>
              </a:highlight>
            </a:endParaRPr>
          </a:p>
          <a:p>
            <a:pPr indent="0" lvl="0" marL="0" rtl="0" algn="just">
              <a:lnSpc>
                <a:spcPct val="130000"/>
              </a:lnSpc>
              <a:spcBef>
                <a:spcPts val="600"/>
              </a:spcBef>
              <a:spcAft>
                <a:spcPts val="0"/>
              </a:spcAft>
              <a:buNone/>
            </a:pPr>
            <a:r>
              <a:rPr lang="it" sz="1100">
                <a:highlight>
                  <a:srgbClr val="FFFFFF"/>
                </a:highlight>
                <a:latin typeface="Economica"/>
                <a:ea typeface="Economica"/>
                <a:cs typeface="Economica"/>
                <a:sym typeface="Economica"/>
              </a:rPr>
              <a:t>While in France, Franklin lived in the town of Passy, just outside of Paris. He got to know many French people who were interested in the same things that he was interested in, and they were especially </a:t>
            </a:r>
            <a:r>
              <a:rPr b="1" lang="it" sz="1100">
                <a:highlight>
                  <a:srgbClr val="FFFFFF"/>
                </a:highlight>
                <a:latin typeface="Economica"/>
                <a:ea typeface="Economica"/>
                <a:cs typeface="Economica"/>
                <a:sym typeface="Economica"/>
              </a:rPr>
              <a:t>interested in the idea of democracy.</a:t>
            </a:r>
            <a:r>
              <a:rPr b="1" lang="it" sz="800">
                <a:highlight>
                  <a:srgbClr val="FFFFFF"/>
                </a:highlight>
                <a:latin typeface="Economica"/>
                <a:ea typeface="Economica"/>
                <a:cs typeface="Economica"/>
                <a:sym typeface="Economica"/>
              </a:rPr>
              <a:t> </a:t>
            </a:r>
            <a:endParaRPr b="1" sz="800">
              <a:highlight>
                <a:srgbClr val="FFFFFF"/>
              </a:highlight>
              <a:latin typeface="Economica"/>
              <a:ea typeface="Economica"/>
              <a:cs typeface="Economica"/>
              <a:sym typeface="Economica"/>
            </a:endParaRPr>
          </a:p>
          <a:p>
            <a:pPr indent="0" lvl="0" marL="0" rtl="0" algn="just">
              <a:lnSpc>
                <a:spcPct val="130000"/>
              </a:lnSpc>
              <a:spcBef>
                <a:spcPts val="600"/>
              </a:spcBef>
              <a:spcAft>
                <a:spcPts val="0"/>
              </a:spcAft>
              <a:buClr>
                <a:srgbClr val="000000"/>
              </a:buClr>
              <a:buSzPts val="1100"/>
              <a:buFont typeface="Arial"/>
              <a:buNone/>
            </a:pPr>
            <a:r>
              <a:rPr b="1" lang="it" sz="1100">
                <a:highlight>
                  <a:srgbClr val="FFFFFF"/>
                </a:highlight>
                <a:latin typeface="Economica"/>
                <a:ea typeface="Economica"/>
                <a:cs typeface="Economica"/>
                <a:sym typeface="Economica"/>
              </a:rPr>
              <a:t>The official purpose of Franklin's visit was to win support from France in the Revolutionary War. King Louis XVI was the king of France at that time, and, at first, he did not want to become involved in the war, but Franklin was patient. He lived in France, meeting and talking to people there, and after about a year, France began to take an interest.</a:t>
            </a:r>
            <a:endParaRPr b="1" sz="4150">
              <a:latin typeface="Economica"/>
              <a:ea typeface="Economica"/>
              <a:cs typeface="Economica"/>
              <a:sym typeface="Economica"/>
            </a:endParaRPr>
          </a:p>
          <a:p>
            <a:pPr indent="0" lvl="0" marL="0" rtl="0" algn="l">
              <a:spcBef>
                <a:spcPts val="60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a:t>Who really was Ben Franklin?</a:t>
            </a:r>
            <a:endParaRPr/>
          </a:p>
        </p:txBody>
      </p:sp>
      <p:pic>
        <p:nvPicPr>
          <p:cNvPr descr="Born in Boston in 1706, Benjamin Franklin organized the United States' first lending library and volunteer fire department. His scientific pursuits included investigations into electricity, mathematics and mapmaking. He helped draft the Declaration of Independence and the U.S Constitution, and negotiated the 1783 Treaty of Paris, which marked the end of the Revolutionary War." id="321" name="Google Shape;321;p54" title="Ben Franklin short biography">
            <a:hlinkClick r:id="rId3"/>
          </p:cNvPr>
          <p:cNvPicPr preferRelativeResize="0"/>
          <p:nvPr/>
        </p:nvPicPr>
        <p:blipFill>
          <a:blip r:embed="rId4">
            <a:alphaModFix/>
          </a:blip>
          <a:stretch>
            <a:fillRect/>
          </a:stretch>
        </p:blipFill>
        <p:spPr>
          <a:xfrm>
            <a:off x="2708650" y="1240325"/>
            <a:ext cx="3726700" cy="2795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5"/>
          <p:cNvSpPr txBox="1"/>
          <p:nvPr>
            <p:ph type="title"/>
          </p:nvPr>
        </p:nvSpPr>
        <p:spPr>
          <a:xfrm>
            <a:off x="265500" y="259850"/>
            <a:ext cx="3775800" cy="106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it" sz="1400"/>
              <a:t>Coalizione antinglese:</a:t>
            </a:r>
            <a:endParaRPr b="1" sz="1400"/>
          </a:p>
          <a:p>
            <a:pPr indent="0" lvl="0" marL="0" rtl="0" algn="ctr">
              <a:spcBef>
                <a:spcPts val="0"/>
              </a:spcBef>
              <a:spcAft>
                <a:spcPts val="0"/>
              </a:spcAft>
              <a:buNone/>
            </a:pPr>
            <a:r>
              <a:rPr lang="it" sz="1400"/>
              <a:t>Francia, Spagna e Olanda (dove il sentimento antibritannico si era diffuso) combatterono al fianco delle colonie.</a:t>
            </a:r>
            <a:endParaRPr sz="1400"/>
          </a:p>
        </p:txBody>
      </p:sp>
      <p:sp>
        <p:nvSpPr>
          <p:cNvPr id="327" name="Google Shape;327;p5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a:t>L’intervento europeo fu determinante e nell’ottobre 1781 l’esercito britannico fu costretto alla resa a Yorktown, in Virginia.</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it" sz="2400" u="sng"/>
              <a:t>Trattato di Parigi - 1783:</a:t>
            </a:r>
            <a:endParaRPr sz="2400" u="sng"/>
          </a:p>
          <a:p>
            <a:pPr indent="0" lvl="0" marL="0" rtl="0" algn="l">
              <a:spcBef>
                <a:spcPts val="1600"/>
              </a:spcBef>
              <a:spcAft>
                <a:spcPts val="1600"/>
              </a:spcAft>
              <a:buNone/>
            </a:pPr>
            <a:r>
              <a:rPr lang="it"/>
              <a:t>La Gran Bretagna riconosce l’indipendenza agli Stati Uniti </a:t>
            </a:r>
            <a:endParaRPr/>
          </a:p>
        </p:txBody>
      </p:sp>
      <p:pic>
        <p:nvPicPr>
          <p:cNvPr id="328" name="Google Shape;328;p55"/>
          <p:cNvPicPr preferRelativeResize="0"/>
          <p:nvPr/>
        </p:nvPicPr>
        <p:blipFill>
          <a:blip r:embed="rId3">
            <a:alphaModFix/>
          </a:blip>
          <a:stretch>
            <a:fillRect/>
          </a:stretch>
        </p:blipFill>
        <p:spPr>
          <a:xfrm>
            <a:off x="265500" y="1918525"/>
            <a:ext cx="1314450" cy="1771650"/>
          </a:xfrm>
          <a:prstGeom prst="rect">
            <a:avLst/>
          </a:prstGeom>
          <a:noFill/>
          <a:ln>
            <a:noFill/>
          </a:ln>
        </p:spPr>
      </p:pic>
      <p:sp>
        <p:nvSpPr>
          <p:cNvPr id="329" name="Google Shape;329;p55"/>
          <p:cNvSpPr txBox="1"/>
          <p:nvPr/>
        </p:nvSpPr>
        <p:spPr>
          <a:xfrm>
            <a:off x="1807325" y="1541700"/>
            <a:ext cx="2453400" cy="4692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it" sz="1200">
                <a:highlight>
                  <a:srgbClr val="FAF9F6"/>
                </a:highlight>
                <a:latin typeface="Economica"/>
                <a:ea typeface="Economica"/>
                <a:cs typeface="Economica"/>
                <a:sym typeface="Economica"/>
              </a:rPr>
              <a:t>Raggiunta </a:t>
            </a:r>
            <a:r>
              <a:rPr lang="it" sz="1200">
                <a:highlight>
                  <a:srgbClr val="FAF9F6"/>
                </a:highlight>
                <a:uFill>
                  <a:noFill/>
                </a:uFill>
                <a:latin typeface="Economica"/>
                <a:ea typeface="Economica"/>
                <a:cs typeface="Economica"/>
                <a:sym typeface="Economica"/>
                <a:hlinkClick r:id="rId4"/>
              </a:rPr>
              <a:t>Filadelfia</a:t>
            </a:r>
            <a:r>
              <a:rPr lang="it" sz="1200">
                <a:highlight>
                  <a:srgbClr val="FAF9F6"/>
                </a:highlight>
                <a:latin typeface="Economica"/>
                <a:ea typeface="Economica"/>
                <a:cs typeface="Economica"/>
                <a:sym typeface="Economica"/>
              </a:rPr>
              <a:t> grazie all'interessamento di </a:t>
            </a:r>
            <a:r>
              <a:rPr lang="it" sz="1200">
                <a:highlight>
                  <a:srgbClr val="FAF9F6"/>
                </a:highlight>
                <a:uFill>
                  <a:noFill/>
                </a:uFill>
                <a:latin typeface="Economica"/>
                <a:ea typeface="Economica"/>
                <a:cs typeface="Economica"/>
                <a:sym typeface="Economica"/>
                <a:hlinkClick r:id="rId5"/>
              </a:rPr>
              <a:t>B. Franklin</a:t>
            </a:r>
            <a:r>
              <a:rPr lang="it" sz="1200">
                <a:highlight>
                  <a:srgbClr val="FAF9F6"/>
                </a:highlight>
                <a:latin typeface="Economica"/>
                <a:ea typeface="Economica"/>
                <a:cs typeface="Economica"/>
                <a:sym typeface="Economica"/>
              </a:rPr>
              <a:t>, dopo un avventuroso passato nella nativa </a:t>
            </a:r>
            <a:r>
              <a:rPr lang="it" sz="1200">
                <a:highlight>
                  <a:srgbClr val="FAF9F6"/>
                </a:highlight>
                <a:uFill>
                  <a:noFill/>
                </a:uFill>
                <a:latin typeface="Economica"/>
                <a:ea typeface="Economica"/>
                <a:cs typeface="Economica"/>
                <a:sym typeface="Economica"/>
                <a:hlinkClick r:id="rId6"/>
              </a:rPr>
              <a:t>Inghilterra</a:t>
            </a:r>
            <a:r>
              <a:rPr lang="it" sz="1200">
                <a:highlight>
                  <a:srgbClr val="FAF9F6"/>
                </a:highlight>
                <a:latin typeface="Economica"/>
                <a:ea typeface="Economica"/>
                <a:cs typeface="Economica"/>
                <a:sym typeface="Economica"/>
              </a:rPr>
              <a:t>, partecipò alla Rivoluzione americana nella doppia veste di teorico d'ispirazione radicale e di combattente nelle file dell'esercito di </a:t>
            </a:r>
            <a:r>
              <a:rPr lang="it" sz="1200">
                <a:highlight>
                  <a:srgbClr val="FAF9F6"/>
                </a:highlight>
                <a:uFill>
                  <a:noFill/>
                </a:uFill>
                <a:latin typeface="Economica"/>
                <a:ea typeface="Economica"/>
                <a:cs typeface="Economica"/>
                <a:sym typeface="Economica"/>
                <a:hlinkClick r:id="rId7"/>
              </a:rPr>
              <a:t>G. Washington</a:t>
            </a:r>
            <a:r>
              <a:rPr lang="it" sz="1200">
                <a:highlight>
                  <a:srgbClr val="FAF9F6"/>
                </a:highlight>
                <a:latin typeface="Economica"/>
                <a:ea typeface="Economica"/>
                <a:cs typeface="Economica"/>
                <a:sym typeface="Economica"/>
              </a:rPr>
              <a:t>. </a:t>
            </a:r>
            <a:r>
              <a:rPr i="1" lang="it" sz="1200">
                <a:highlight>
                  <a:srgbClr val="FAF9F6"/>
                </a:highlight>
                <a:latin typeface="Economica"/>
                <a:ea typeface="Economica"/>
                <a:cs typeface="Economica"/>
                <a:sym typeface="Economica"/>
              </a:rPr>
              <a:t>Common sense</a:t>
            </a:r>
            <a:r>
              <a:rPr lang="it" sz="1200">
                <a:highlight>
                  <a:srgbClr val="FAF9F6"/>
                </a:highlight>
                <a:latin typeface="Economica"/>
                <a:ea typeface="Economica"/>
                <a:cs typeface="Economica"/>
                <a:sym typeface="Economica"/>
              </a:rPr>
              <a:t> (1776), un suo pamphlet in difesa dei diritti americani che precedette di pochi mesi la dichiarazione di indipendenza, e fecero di lui una delle figure più in vista del periodo della rivoluzione.</a:t>
            </a:r>
            <a:endParaRPr sz="1200">
              <a:highlight>
                <a:srgbClr val="FAF9F6"/>
              </a:highlight>
              <a:latin typeface="Economica"/>
              <a:ea typeface="Economica"/>
              <a:cs typeface="Economica"/>
              <a:sym typeface="Economica"/>
            </a:endParaRPr>
          </a:p>
          <a:p>
            <a:pPr indent="0" lvl="0" marL="0" rtl="0" algn="just">
              <a:spcBef>
                <a:spcPts val="0"/>
              </a:spcBef>
              <a:spcAft>
                <a:spcPts val="0"/>
              </a:spcAft>
              <a:buNone/>
            </a:pPr>
            <a:r>
              <a:rPr lang="it" sz="1200">
                <a:highlight>
                  <a:srgbClr val="FAF9F6"/>
                </a:highlight>
                <a:latin typeface="Economica"/>
                <a:ea typeface="Economica"/>
                <a:cs typeface="Economica"/>
                <a:sym typeface="Economica"/>
              </a:rPr>
              <a:t>Delle sue radicate convinzioni illuministe e antimonarchiche è anche pervaso </a:t>
            </a:r>
            <a:r>
              <a:rPr i="1" lang="it" sz="1200">
                <a:highlight>
                  <a:srgbClr val="FAF9F6"/>
                </a:highlight>
                <a:latin typeface="Economica"/>
                <a:ea typeface="Economica"/>
                <a:cs typeface="Economica"/>
                <a:sym typeface="Economica"/>
              </a:rPr>
              <a:t>The rights of man</a:t>
            </a:r>
            <a:r>
              <a:rPr lang="it" sz="1200">
                <a:highlight>
                  <a:srgbClr val="FAF9F6"/>
                </a:highlight>
                <a:latin typeface="Economica"/>
                <a:ea typeface="Economica"/>
                <a:cs typeface="Economica"/>
                <a:sym typeface="Economica"/>
              </a:rPr>
              <a:t> (1791), pubblicato dopo il suo ritorno in Inghilterra, e a causa del quale fu costretto a riparare in </a:t>
            </a:r>
            <a:r>
              <a:rPr lang="it" sz="1200">
                <a:highlight>
                  <a:srgbClr val="FAF9F6"/>
                </a:highlight>
                <a:uFill>
                  <a:noFill/>
                </a:uFill>
                <a:latin typeface="Economica"/>
                <a:ea typeface="Economica"/>
                <a:cs typeface="Economica"/>
                <a:sym typeface="Economica"/>
                <a:hlinkClick r:id="rId8"/>
              </a:rPr>
              <a:t>Francia</a:t>
            </a:r>
            <a:r>
              <a:rPr lang="it" sz="1200">
                <a:highlight>
                  <a:srgbClr val="FAF9F6"/>
                </a:highlight>
                <a:latin typeface="Economica"/>
                <a:ea typeface="Economica"/>
                <a:cs typeface="Economica"/>
                <a:sym typeface="Economica"/>
              </a:rPr>
              <a:t> (1792), dove gli fu conferito un seggio all'Assemblea nazionale.</a:t>
            </a:r>
            <a:endParaRPr sz="1200">
              <a:latin typeface="Economica"/>
              <a:ea typeface="Economica"/>
              <a:cs typeface="Economica"/>
              <a:sym typeface="Economica"/>
            </a:endParaRPr>
          </a:p>
        </p:txBody>
      </p:sp>
      <p:sp>
        <p:nvSpPr>
          <p:cNvPr id="330" name="Google Shape;330;p55"/>
          <p:cNvSpPr txBox="1"/>
          <p:nvPr/>
        </p:nvSpPr>
        <p:spPr>
          <a:xfrm>
            <a:off x="265500" y="3799550"/>
            <a:ext cx="1153500" cy="7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a:latin typeface="Economica"/>
                <a:ea typeface="Economica"/>
                <a:cs typeface="Economica"/>
                <a:sym typeface="Economica"/>
              </a:rPr>
              <a:t>Thomas Pain</a:t>
            </a:r>
            <a:endParaRPr b="1">
              <a:latin typeface="Economica"/>
              <a:ea typeface="Economica"/>
              <a:cs typeface="Economica"/>
              <a:sym typeface="Economica"/>
            </a:endParaRPr>
          </a:p>
          <a:p>
            <a:pPr indent="0" lvl="0" marL="0" rtl="0" algn="l">
              <a:spcBef>
                <a:spcPts val="0"/>
              </a:spcBef>
              <a:spcAft>
                <a:spcPts val="0"/>
              </a:spcAft>
              <a:buNone/>
            </a:pPr>
            <a:r>
              <a:rPr b="1" lang="it" sz="1000">
                <a:latin typeface="Economica"/>
                <a:ea typeface="Economica"/>
                <a:cs typeface="Economica"/>
                <a:sym typeface="Economica"/>
              </a:rPr>
              <a:t>1737 - 1809</a:t>
            </a:r>
            <a:endParaRPr b="1" sz="1000">
              <a:latin typeface="Economica"/>
              <a:ea typeface="Economica"/>
              <a:cs typeface="Economica"/>
              <a:sym typeface="Economic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sz="2400"/>
          </a:p>
        </p:txBody>
      </p:sp>
      <p:pic>
        <p:nvPicPr>
          <p:cNvPr id="168" name="Google Shape;168;p38"/>
          <p:cNvPicPr preferRelativeResize="0"/>
          <p:nvPr/>
        </p:nvPicPr>
        <p:blipFill>
          <a:blip r:embed="rId3">
            <a:alphaModFix/>
          </a:blip>
          <a:stretch>
            <a:fillRect/>
          </a:stretch>
        </p:blipFill>
        <p:spPr>
          <a:xfrm>
            <a:off x="4796688" y="724200"/>
            <a:ext cx="4122625" cy="3695100"/>
          </a:xfrm>
          <a:prstGeom prst="rect">
            <a:avLst/>
          </a:prstGeom>
          <a:noFill/>
          <a:ln>
            <a:noFill/>
          </a:ln>
        </p:spPr>
      </p:pic>
      <p:sp>
        <p:nvSpPr>
          <p:cNvPr id="169" name="Google Shape;169;p38"/>
          <p:cNvSpPr txBox="1"/>
          <p:nvPr/>
        </p:nvSpPr>
        <p:spPr>
          <a:xfrm>
            <a:off x="278550" y="278550"/>
            <a:ext cx="4008900" cy="11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2400">
                <a:latin typeface="Economica"/>
                <a:ea typeface="Economica"/>
                <a:cs typeface="Economica"/>
                <a:sym typeface="Economica"/>
              </a:rPr>
              <a:t>Northen colonies:</a:t>
            </a:r>
            <a:r>
              <a:rPr lang="it" sz="2400">
                <a:latin typeface="Economica"/>
                <a:ea typeface="Economica"/>
                <a:cs typeface="Economica"/>
                <a:sym typeface="Economica"/>
              </a:rPr>
              <a:t> New Hampshire, Massachusetts, Rhode Island, Connecticut</a:t>
            </a:r>
            <a:endParaRPr sz="2400">
              <a:latin typeface="Economica"/>
              <a:ea typeface="Economica"/>
              <a:cs typeface="Economica"/>
              <a:sym typeface="Economica"/>
            </a:endParaRPr>
          </a:p>
        </p:txBody>
      </p:sp>
      <p:sp>
        <p:nvSpPr>
          <p:cNvPr id="170" name="Google Shape;170;p38"/>
          <p:cNvSpPr txBox="1"/>
          <p:nvPr/>
        </p:nvSpPr>
        <p:spPr>
          <a:xfrm>
            <a:off x="278550" y="2130275"/>
            <a:ext cx="1804500" cy="198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it" sz="2400">
                <a:latin typeface="Economica"/>
                <a:ea typeface="Economica"/>
                <a:cs typeface="Economica"/>
                <a:sym typeface="Economica"/>
              </a:rPr>
              <a:t>Middle colonies:</a:t>
            </a:r>
            <a:endParaRPr b="1" sz="2400">
              <a:latin typeface="Economica"/>
              <a:ea typeface="Economica"/>
              <a:cs typeface="Economica"/>
              <a:sym typeface="Economica"/>
            </a:endParaRPr>
          </a:p>
          <a:p>
            <a:pPr indent="0" lvl="0" marL="0" rtl="0" algn="ctr">
              <a:spcBef>
                <a:spcPts val="0"/>
              </a:spcBef>
              <a:spcAft>
                <a:spcPts val="0"/>
              </a:spcAft>
              <a:buNone/>
            </a:pPr>
            <a:r>
              <a:rPr lang="it" sz="2400">
                <a:latin typeface="Economica"/>
                <a:ea typeface="Economica"/>
                <a:cs typeface="Economica"/>
                <a:sym typeface="Economica"/>
              </a:rPr>
              <a:t>New York, Pennsylvania, New Jersey, Delaware</a:t>
            </a:r>
            <a:endParaRPr sz="2400"/>
          </a:p>
        </p:txBody>
      </p:sp>
      <p:sp>
        <p:nvSpPr>
          <p:cNvPr id="171" name="Google Shape;171;p38"/>
          <p:cNvSpPr txBox="1"/>
          <p:nvPr/>
        </p:nvSpPr>
        <p:spPr>
          <a:xfrm>
            <a:off x="2289000" y="2130275"/>
            <a:ext cx="2119200" cy="22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2400">
                <a:latin typeface="Economica"/>
                <a:ea typeface="Economica"/>
                <a:cs typeface="Economica"/>
                <a:sym typeface="Economica"/>
              </a:rPr>
              <a:t>Southern colonies:</a:t>
            </a:r>
            <a:endParaRPr b="1" sz="2400">
              <a:latin typeface="Economica"/>
              <a:ea typeface="Economica"/>
              <a:cs typeface="Economica"/>
              <a:sym typeface="Economica"/>
            </a:endParaRPr>
          </a:p>
          <a:p>
            <a:pPr indent="0" lvl="0" marL="0" rtl="0" algn="l">
              <a:spcBef>
                <a:spcPts val="0"/>
              </a:spcBef>
              <a:spcAft>
                <a:spcPts val="0"/>
              </a:spcAft>
              <a:buClr>
                <a:srgbClr val="000000"/>
              </a:buClr>
              <a:buSzPts val="1100"/>
              <a:buFont typeface="Arial"/>
              <a:buNone/>
            </a:pPr>
            <a:r>
              <a:rPr lang="it" sz="2400">
                <a:latin typeface="Economica"/>
                <a:ea typeface="Economica"/>
                <a:cs typeface="Economica"/>
                <a:sym typeface="Economica"/>
              </a:rPr>
              <a:t>Maryland, Virginia, North Carolina, South Carolina, Georgia</a:t>
            </a:r>
            <a:endParaRPr sz="2400">
              <a:latin typeface="Economica"/>
              <a:ea typeface="Economica"/>
              <a:cs typeface="Economica"/>
              <a:sym typeface="Economic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CCCC"/>
        </a:solidFill>
      </p:bgPr>
    </p:bg>
    <p:spTree>
      <p:nvGrpSpPr>
        <p:cNvPr id="334" name="Shape 334"/>
        <p:cNvGrpSpPr/>
        <p:nvPr/>
      </p:nvGrpSpPr>
      <p:grpSpPr>
        <a:xfrm>
          <a:off x="0" y="0"/>
          <a:ext cx="0" cy="0"/>
          <a:chOff x="0" y="0"/>
          <a:chExt cx="0" cy="0"/>
        </a:xfrm>
      </p:grpSpPr>
      <p:sp>
        <p:nvSpPr>
          <p:cNvPr id="335" name="Google Shape;335;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b="1" lang="it">
                <a:latin typeface="Economica"/>
                <a:ea typeface="Economica"/>
                <a:cs typeface="Economica"/>
                <a:sym typeface="Economica"/>
              </a:rPr>
              <a:t>La Dichiarazione d’indipendenza - 4 Luglio 1776 </a:t>
            </a:r>
            <a:endParaRPr b="1">
              <a:latin typeface="Economica"/>
              <a:ea typeface="Economica"/>
              <a:cs typeface="Economica"/>
              <a:sym typeface="Economica"/>
            </a:endParaRPr>
          </a:p>
        </p:txBody>
      </p:sp>
      <p:sp>
        <p:nvSpPr>
          <p:cNvPr id="336" name="Google Shape;336;p5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just">
              <a:spcBef>
                <a:spcPts val="600"/>
              </a:spcBef>
              <a:spcAft>
                <a:spcPts val="0"/>
              </a:spcAft>
              <a:buClr>
                <a:srgbClr val="000000"/>
              </a:buClr>
              <a:buSzPts val="1100"/>
              <a:buFont typeface="Arial"/>
              <a:buNone/>
            </a:pPr>
            <a:r>
              <a:rPr b="1" lang="it" sz="1200">
                <a:solidFill>
                  <a:srgbClr val="222222"/>
                </a:solidFill>
                <a:latin typeface="Economica"/>
                <a:ea typeface="Economica"/>
                <a:cs typeface="Economica"/>
                <a:sym typeface="Economica"/>
              </a:rPr>
              <a:t>Quando nel corso di eventi umani, sorge la necessità che un popolo sciolga i legami politici che lo hanno stretto a un altro popolo e assuma tra le potenze della terra lo stato di potenza separata e uguale a cui le Leggi della Natura e del Dio della Natura gli danno diritto, un conveniente riguardo alle opinioni dell'umanità richiede che quel popolo dichiari le ragioni per cui è costretto alla secessione.</a:t>
            </a:r>
            <a:endParaRPr b="1" sz="1200">
              <a:solidFill>
                <a:srgbClr val="222222"/>
              </a:solidFill>
              <a:latin typeface="Economica"/>
              <a:ea typeface="Economica"/>
              <a:cs typeface="Economica"/>
              <a:sym typeface="Economica"/>
            </a:endParaRPr>
          </a:p>
          <a:p>
            <a:pPr indent="0" lvl="0" marL="0" rtl="0" algn="just">
              <a:spcBef>
                <a:spcPts val="600"/>
              </a:spcBef>
              <a:spcAft>
                <a:spcPts val="0"/>
              </a:spcAft>
              <a:buClr>
                <a:srgbClr val="000000"/>
              </a:buClr>
              <a:buSzPts val="1100"/>
              <a:buFont typeface="Arial"/>
              <a:buNone/>
            </a:pPr>
            <a:r>
              <a:rPr b="1" lang="it" sz="1200">
                <a:solidFill>
                  <a:srgbClr val="222222"/>
                </a:solidFill>
                <a:latin typeface="Economica"/>
                <a:ea typeface="Economica"/>
                <a:cs typeface="Economica"/>
                <a:sym typeface="Economica"/>
              </a:rPr>
              <a:t>Noi riteniamo che sono per se stesse evidenti queste verità: che tutti gli uomini sono creati eguali; che essi sono dal Creatore dotati di certi inalienabili diritti, che tra questi diritti sono la Vita, la Libertà, e il perseguimento della Felicità; che per garantire questi diritti sono istituiti tra gli uomini governi che derivano i loro giusti poteri dal consenso dei governati; che ogni qualvolta una qualsiasi forma di governo tende a negare questi fini, il popolo ha diritto di mutarla o abolirla e di istituire un nuovo governo fondato su tali principi e di organizzarne i poteri nella forma che sembri al popolo meglio atta a procurare la sua Sicurezza e la sua Felicità.</a:t>
            </a:r>
            <a:endParaRPr b="1" sz="1200">
              <a:solidFill>
                <a:srgbClr val="222222"/>
              </a:solidFill>
              <a:latin typeface="Economica"/>
              <a:ea typeface="Economica"/>
              <a:cs typeface="Economica"/>
              <a:sym typeface="Economica"/>
            </a:endParaRPr>
          </a:p>
          <a:p>
            <a:pPr indent="0" lvl="0" marL="0" rtl="0" algn="l">
              <a:spcBef>
                <a:spcPts val="600"/>
              </a:spcBef>
              <a:spcAft>
                <a:spcPts val="1600"/>
              </a:spcAft>
              <a:buNone/>
            </a:pPr>
            <a:r>
              <a:t/>
            </a:r>
            <a:endParaRPr/>
          </a:p>
        </p:txBody>
      </p:sp>
      <p:sp>
        <p:nvSpPr>
          <p:cNvPr id="337" name="Google Shape;337;p5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b="1" lang="it" sz="1200">
                <a:solidFill>
                  <a:srgbClr val="222222"/>
                </a:solidFill>
                <a:latin typeface="Economica"/>
                <a:ea typeface="Economica"/>
                <a:cs typeface="Economica"/>
                <a:sym typeface="Economica"/>
              </a:rPr>
              <a:t>Certamente, prudenza vorrà che i governi di antica data non siano cambiati per ragioni futili e peregrine; e in conseguenza l'esperienza di sempre ha dimostrato che gli uomini sono disposti a sopportare gli effetti d'un malgoverno finché siano sopportabili, piuttosto che farsi giustizia abolendo le forme cui sono abituati. Ma quando una lunga serie di abusi e di malversazioni, volti invariabilmente a perseguire lo stesso obiettivo, rivela il disegno di ridurre gli uomini all'assolutismo, allora è loro diritto, è loro dovere rovesciare un siffatto governo e provvedere nuove garanzie alla loro sicurezza per l'avvenire. Tale è stata la paziente sopportazione delle Colonie e tale è ora la necessità che le costringe a mutare quello che è stato finora il loro ordinamento di governo. Quella dell'attuale re di Gran Bretagna è storia di ripetuti torti e usurpazioni, tutti diretti a fondare un'assoluta tirannia su questi Stati. Per dimostrarlo ecco i fatti che si sottopongono all'esame di tutti gli uomini imparziali e in buona fede.</a:t>
            </a:r>
            <a:endParaRPr b="1" sz="1200">
              <a:latin typeface="Economica"/>
              <a:ea typeface="Economica"/>
              <a:cs typeface="Economica"/>
              <a:sym typeface="Economic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57"/>
          <p:cNvSpPr txBox="1"/>
          <p:nvPr/>
        </p:nvSpPr>
        <p:spPr>
          <a:xfrm>
            <a:off x="1893100" y="202400"/>
            <a:ext cx="7167600" cy="4167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000">
                <a:solidFill>
                  <a:srgbClr val="222222"/>
                </a:solidFill>
                <a:highlight>
                  <a:srgbClr val="FFFFFF"/>
                </a:highlight>
                <a:latin typeface="Consolas"/>
                <a:ea typeface="Consolas"/>
                <a:cs typeface="Consolas"/>
                <a:sym typeface="Consolas"/>
              </a:rPr>
              <a:t>Egli ha rifiutato di approvare leggi sanissime e necessarie al pubblico bene</a:t>
            </a:r>
            <a:endParaRPr sz="2000">
              <a:highlight>
                <a:srgbClr val="FFFFFF"/>
              </a:highlight>
              <a:latin typeface="Consolas"/>
              <a:ea typeface="Consolas"/>
              <a:cs typeface="Consolas"/>
              <a:sym typeface="Consolas"/>
            </a:endParaRPr>
          </a:p>
        </p:txBody>
      </p:sp>
      <p:sp>
        <p:nvSpPr>
          <p:cNvPr id="343" name="Google Shape;343;p57"/>
          <p:cNvSpPr txBox="1"/>
          <p:nvPr/>
        </p:nvSpPr>
        <p:spPr>
          <a:xfrm>
            <a:off x="23800" y="142875"/>
            <a:ext cx="1869300" cy="49053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solidFill>
                  <a:srgbClr val="222222"/>
                </a:solidFill>
                <a:highlight>
                  <a:srgbClr val="FFFFFF"/>
                </a:highlight>
                <a:latin typeface="Impact"/>
                <a:ea typeface="Impact"/>
                <a:cs typeface="Impact"/>
                <a:sym typeface="Impact"/>
              </a:rPr>
              <a:t>Egli ha proibito ai suoi governatori di approvare leggi di immediata e urgente importanza, se non a condizione di sospenderne l'esecuzione finché non si ottenesse l'assentimento di lui, mentre egli trascurava del tutto di prenderle in considerazione</a:t>
            </a:r>
            <a:endParaRPr sz="1800">
              <a:latin typeface="Impact"/>
              <a:ea typeface="Impact"/>
              <a:cs typeface="Impact"/>
              <a:sym typeface="Impact"/>
            </a:endParaRPr>
          </a:p>
        </p:txBody>
      </p:sp>
      <p:sp>
        <p:nvSpPr>
          <p:cNvPr id="344" name="Google Shape;344;p57"/>
          <p:cNvSpPr txBox="1"/>
          <p:nvPr/>
        </p:nvSpPr>
        <p:spPr>
          <a:xfrm>
            <a:off x="2643200" y="881075"/>
            <a:ext cx="60723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a:solidFill>
                  <a:srgbClr val="222222"/>
                </a:solidFill>
                <a:highlight>
                  <a:srgbClr val="FFFFFF"/>
                </a:highlight>
                <a:latin typeface="Droid Sans"/>
                <a:ea typeface="Droid Sans"/>
                <a:cs typeface="Droid Sans"/>
                <a:sym typeface="Droid Sans"/>
              </a:rPr>
              <a:t>Egli ha rifiutato di approvare altre leggi per la sistemazione di vaste zone popolate, a meno che quei coloni rinunciassero al diritto di essere rappresentati nell'assemblea legislativa – diritto di inestimabile valore per essi e temibile solo da un tiranno.</a:t>
            </a:r>
            <a:endParaRPr b="1">
              <a:latin typeface="Droid Sans"/>
              <a:ea typeface="Droid Sans"/>
              <a:cs typeface="Droid Sans"/>
              <a:sym typeface="Droid Sans"/>
            </a:endParaRPr>
          </a:p>
        </p:txBody>
      </p:sp>
      <p:sp>
        <p:nvSpPr>
          <p:cNvPr id="345" name="Google Shape;345;p57"/>
          <p:cNvSpPr txBox="1"/>
          <p:nvPr/>
        </p:nvSpPr>
        <p:spPr>
          <a:xfrm>
            <a:off x="2202675" y="3137400"/>
            <a:ext cx="3286200" cy="13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222222"/>
                </a:solidFill>
                <a:highlight>
                  <a:srgbClr val="FFFFFF"/>
                </a:highlight>
                <a:latin typeface="Lora"/>
                <a:ea typeface="Lora"/>
                <a:cs typeface="Lora"/>
                <a:sym typeface="Lora"/>
              </a:rPr>
              <a:t>Egli ha convocato assemblee legislative in luoghi insoliti, incomodi e lontani dalla sede dei loro archivi, al solo scopo di indurre i coloni, affaticandoli, a consentire in provvedimenti da lui proposti</a:t>
            </a:r>
            <a:endParaRPr>
              <a:latin typeface="Lora"/>
              <a:ea typeface="Lora"/>
              <a:cs typeface="Lora"/>
              <a:sym typeface="Lora"/>
            </a:endParaRPr>
          </a:p>
        </p:txBody>
      </p:sp>
      <p:sp>
        <p:nvSpPr>
          <p:cNvPr id="346" name="Google Shape;346;p57"/>
          <p:cNvSpPr txBox="1"/>
          <p:nvPr/>
        </p:nvSpPr>
        <p:spPr>
          <a:xfrm>
            <a:off x="2559900" y="1809950"/>
            <a:ext cx="60006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050">
                <a:solidFill>
                  <a:srgbClr val="222222"/>
                </a:solidFill>
                <a:highlight>
                  <a:srgbClr val="FFFFFF"/>
                </a:highlight>
              </a:rPr>
              <a:t>Egli ha ripetutamente disciolte assemblee legislative solo perché si opponevano con maschia decisione alle sue usurpazioni dei diritti del popolo</a:t>
            </a:r>
            <a:endParaRPr/>
          </a:p>
        </p:txBody>
      </p:sp>
      <p:sp>
        <p:nvSpPr>
          <p:cNvPr id="347" name="Google Shape;347;p57"/>
          <p:cNvSpPr txBox="1"/>
          <p:nvPr/>
        </p:nvSpPr>
        <p:spPr>
          <a:xfrm>
            <a:off x="1571650" y="2500675"/>
            <a:ext cx="3726600" cy="5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a:solidFill>
                  <a:srgbClr val="222222"/>
                </a:solidFill>
                <a:highlight>
                  <a:srgbClr val="FFFFFF"/>
                </a:highlight>
                <a:latin typeface="Amatic SC"/>
                <a:ea typeface="Amatic SC"/>
                <a:cs typeface="Amatic SC"/>
                <a:sym typeface="Amatic SC"/>
              </a:rPr>
              <a:t>Egli ha istituito una quantità di uffici nuovi, e mandato qui sciami di impiegati per vessare il popolo e divorarne gli averi.</a:t>
            </a:r>
            <a:endParaRPr b="1">
              <a:latin typeface="Amatic SC"/>
              <a:ea typeface="Amatic SC"/>
              <a:cs typeface="Amatic SC"/>
              <a:sym typeface="Amatic SC"/>
            </a:endParaRPr>
          </a:p>
        </p:txBody>
      </p:sp>
      <p:sp>
        <p:nvSpPr>
          <p:cNvPr id="348" name="Google Shape;348;p57"/>
          <p:cNvSpPr txBox="1"/>
          <p:nvPr/>
        </p:nvSpPr>
        <p:spPr>
          <a:xfrm>
            <a:off x="6988900" y="2238500"/>
            <a:ext cx="2071800" cy="26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2000">
                <a:solidFill>
                  <a:srgbClr val="222222"/>
                </a:solidFill>
                <a:highlight>
                  <a:srgbClr val="FFFFFF"/>
                </a:highlight>
                <a:latin typeface="Playfair Display"/>
                <a:ea typeface="Playfair Display"/>
                <a:cs typeface="Playfair Display"/>
                <a:sym typeface="Playfair Display"/>
              </a:rPr>
              <a:t>Egli ha mantenuto tra noi, in tempo di pace, eserciti stanziali senza il consenso dell'autorità legislativa</a:t>
            </a:r>
            <a:endParaRPr b="1" sz="2000">
              <a:latin typeface="Playfair Display"/>
              <a:ea typeface="Playfair Display"/>
              <a:cs typeface="Playfair Display"/>
              <a:sym typeface="Playfair Display"/>
            </a:endParaRPr>
          </a:p>
        </p:txBody>
      </p:sp>
      <p:sp>
        <p:nvSpPr>
          <p:cNvPr id="349" name="Google Shape;349;p57"/>
          <p:cNvSpPr txBox="1"/>
          <p:nvPr/>
        </p:nvSpPr>
        <p:spPr>
          <a:xfrm>
            <a:off x="5536425" y="2167100"/>
            <a:ext cx="1404900" cy="272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rgbClr val="000000"/>
              </a:buClr>
              <a:buSzPts val="1100"/>
              <a:buFont typeface="Arial"/>
              <a:buNone/>
            </a:pPr>
            <a:r>
              <a:rPr b="1" lang="it" sz="1200">
                <a:solidFill>
                  <a:srgbClr val="FFFFFF"/>
                </a:solidFill>
                <a:latin typeface="Courier New"/>
                <a:ea typeface="Courier New"/>
                <a:cs typeface="Courier New"/>
                <a:sym typeface="Courier New"/>
              </a:rPr>
              <a:t>Egli si è accordato con altri per interrompere il nostro commercio con tutte le parti del mondo;</a:t>
            </a:r>
            <a:endParaRPr b="1" sz="1200">
              <a:solidFill>
                <a:srgbClr val="FFFFFF"/>
              </a:solidFill>
              <a:latin typeface="Courier New"/>
              <a:ea typeface="Courier New"/>
              <a:cs typeface="Courier New"/>
              <a:sym typeface="Courier New"/>
            </a:endParaRPr>
          </a:p>
          <a:p>
            <a:pPr indent="0" lvl="0" marL="0" rtl="0" algn="l">
              <a:lnSpc>
                <a:spcPct val="115000"/>
              </a:lnSpc>
              <a:spcBef>
                <a:spcPts val="600"/>
              </a:spcBef>
              <a:spcAft>
                <a:spcPts val="0"/>
              </a:spcAft>
              <a:buClr>
                <a:srgbClr val="000000"/>
              </a:buClr>
              <a:buSzPts val="1100"/>
              <a:buFont typeface="Arial"/>
              <a:buNone/>
            </a:pPr>
            <a:r>
              <a:rPr b="1" lang="it" sz="1200">
                <a:solidFill>
                  <a:srgbClr val="FFFFFF"/>
                </a:solidFill>
                <a:latin typeface="Courier New"/>
                <a:ea typeface="Courier New"/>
                <a:cs typeface="Courier New"/>
                <a:sym typeface="Courier New"/>
              </a:rPr>
              <a:t>d) imporci tasse senza il nostro consenso;</a:t>
            </a:r>
            <a:endParaRPr b="1" sz="1200">
              <a:solidFill>
                <a:srgbClr val="FFFFFF"/>
              </a:solidFill>
              <a:latin typeface="Courier New"/>
              <a:ea typeface="Courier New"/>
              <a:cs typeface="Courier New"/>
              <a:sym typeface="Courier New"/>
            </a:endParaRPr>
          </a:p>
          <a:p>
            <a:pPr indent="0" lvl="0" marL="0" rtl="0" algn="l">
              <a:spcBef>
                <a:spcPts val="600"/>
              </a:spcBef>
              <a:spcAft>
                <a:spcPts val="0"/>
              </a:spcAft>
              <a:buNone/>
            </a:pPr>
            <a:r>
              <a:t/>
            </a:r>
            <a:endParaRPr/>
          </a:p>
        </p:txBody>
      </p:sp>
      <p:sp>
        <p:nvSpPr>
          <p:cNvPr id="350" name="Google Shape;350;p57"/>
          <p:cNvSpPr txBox="1"/>
          <p:nvPr/>
        </p:nvSpPr>
        <p:spPr>
          <a:xfrm>
            <a:off x="1893100" y="4512475"/>
            <a:ext cx="3083700" cy="8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050">
                <a:solidFill>
                  <a:srgbClr val="222222"/>
                </a:solidFill>
                <a:highlight>
                  <a:srgbClr val="FFFFFF"/>
                </a:highlight>
              </a:rPr>
              <a:t>Egli ha predato sui nostri mari, ha devastato le nostre coste, ha incendiato le nostre città, ha distrutto le vite del nostro popolo.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8"/>
          <p:cNvSpPr txBox="1"/>
          <p:nvPr>
            <p:ph type="title"/>
          </p:nvPr>
        </p:nvSpPr>
        <p:spPr>
          <a:xfrm>
            <a:off x="510450" y="202400"/>
            <a:ext cx="8123100" cy="2633700"/>
          </a:xfrm>
          <a:prstGeom prst="rect">
            <a:avLst/>
          </a:prstGeom>
        </p:spPr>
        <p:txBody>
          <a:bodyPr anchorCtr="0" anchor="b" bIns="91425" lIns="91425" spcFirstLastPara="1" rIns="91425" wrap="square" tIns="91425">
            <a:noAutofit/>
          </a:bodyPr>
          <a:lstStyle/>
          <a:p>
            <a:pPr indent="0" lvl="0" marL="0" rtl="0" algn="just">
              <a:spcBef>
                <a:spcPts val="0"/>
              </a:spcBef>
              <a:spcAft>
                <a:spcPts val="0"/>
              </a:spcAft>
              <a:buNone/>
            </a:pPr>
            <a:r>
              <a:rPr lang="it" sz="1400">
                <a:solidFill>
                  <a:srgbClr val="FFFFFF"/>
                </a:solidFill>
                <a:latin typeface="Comfortaa"/>
                <a:ea typeface="Comfortaa"/>
                <a:cs typeface="Comfortaa"/>
                <a:sym typeface="Comfortaa"/>
              </a:rPr>
              <a:t>Noi pertanto, Rappresentanti degli Stati Uniti d'America, riuniti in Congresso generale, appellandoci al Supremo Giudice dell'Universo per la rettitudine delle nostre intenzioni, nel nome e per l'autorità del buon popolo di queste Colonie, solennemente rendiamo di pubblica ragione e dichiariamo: che queste Colonie Unite sono, e per diritto devono essere, stati liberi e indipendenti; che esse sono sciolte da ogni sudditanza alla Corona britannica, e che ogni legame politico tra esse e lo Stato di Gran Bretagna è, e deve essere, del tutto sciolto; e che, come Stati liberi e indipendenti, essi hanno pieno potere di far guerra, concludere pace, contrarre alleanze, stabilire commercio e compilare tutti gli altri atti e le cose che gli stati indipendenti possono a buon diritto fare. E in appoggio a questa dichiarazione, con salda fede nella protezione della Divina Provvidenza, reciprocamente impegniamo le nostre vite, i nostri beni e il nostro sacro onore.</a:t>
            </a:r>
            <a:endParaRPr sz="1400">
              <a:solidFill>
                <a:srgbClr val="FFFFFF"/>
              </a:solidFill>
              <a:latin typeface="Comfortaa"/>
              <a:ea typeface="Comfortaa"/>
              <a:cs typeface="Comfortaa"/>
              <a:sym typeface="Comfortaa"/>
            </a:endParaRPr>
          </a:p>
        </p:txBody>
      </p:sp>
      <p:pic>
        <p:nvPicPr>
          <p:cNvPr id="356" name="Google Shape;356;p58"/>
          <p:cNvPicPr preferRelativeResize="0"/>
          <p:nvPr/>
        </p:nvPicPr>
        <p:blipFill>
          <a:blip r:embed="rId3">
            <a:alphaModFix/>
          </a:blip>
          <a:stretch>
            <a:fillRect/>
          </a:stretch>
        </p:blipFill>
        <p:spPr>
          <a:xfrm>
            <a:off x="652450" y="3107575"/>
            <a:ext cx="2466975" cy="1847850"/>
          </a:xfrm>
          <a:prstGeom prst="rect">
            <a:avLst/>
          </a:prstGeom>
          <a:noFill/>
          <a:ln>
            <a:noFill/>
          </a:ln>
        </p:spPr>
      </p:pic>
      <p:pic>
        <p:nvPicPr>
          <p:cNvPr id="357" name="Google Shape;357;p58"/>
          <p:cNvPicPr preferRelativeResize="0"/>
          <p:nvPr/>
        </p:nvPicPr>
        <p:blipFill>
          <a:blip r:embed="rId4">
            <a:alphaModFix/>
          </a:blip>
          <a:stretch>
            <a:fillRect/>
          </a:stretch>
        </p:blipFill>
        <p:spPr>
          <a:xfrm>
            <a:off x="4390750" y="3030200"/>
            <a:ext cx="4242796" cy="2002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Stati Uniti: da Confederazione a Federazione...</a:t>
            </a:r>
            <a:endParaRPr/>
          </a:p>
        </p:txBody>
      </p:sp>
      <p:sp>
        <p:nvSpPr>
          <p:cNvPr id="363" name="Google Shape;363;p59"/>
          <p:cNvSpPr txBox="1"/>
          <p:nvPr>
            <p:ph idx="1" type="body"/>
          </p:nvPr>
        </p:nvSpPr>
        <p:spPr>
          <a:xfrm>
            <a:off x="311700" y="1152475"/>
            <a:ext cx="8520600" cy="352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it">
                <a:latin typeface="Economica"/>
                <a:ea typeface="Economica"/>
                <a:cs typeface="Economica"/>
                <a:sym typeface="Economica"/>
              </a:rPr>
              <a:t>Confederazione</a:t>
            </a:r>
            <a:r>
              <a:rPr lang="it">
                <a:latin typeface="Economica"/>
                <a:ea typeface="Economica"/>
                <a:cs typeface="Economica"/>
                <a:sym typeface="Economica"/>
              </a:rPr>
              <a:t>: Unione (non Stato) tra diversi stati ove ciascuno mantiene le propria sovranità rispetto anche allo stato centrale con cui è regolato attraverso rapporti internazionali</a:t>
            </a:r>
            <a:endParaRPr>
              <a:latin typeface="Economica"/>
              <a:ea typeface="Economica"/>
              <a:cs typeface="Economica"/>
              <a:sym typeface="Economica"/>
            </a:endParaRPr>
          </a:p>
          <a:p>
            <a:pPr indent="0" lvl="0" marL="0" rtl="0" algn="l">
              <a:spcBef>
                <a:spcPts val="1600"/>
              </a:spcBef>
              <a:spcAft>
                <a:spcPts val="0"/>
              </a:spcAft>
              <a:buNone/>
            </a:pPr>
            <a:r>
              <a:rPr b="1" lang="it">
                <a:latin typeface="Economica"/>
                <a:ea typeface="Economica"/>
                <a:cs typeface="Economica"/>
                <a:sym typeface="Economica"/>
              </a:rPr>
              <a:t>Federazione</a:t>
            </a:r>
            <a:r>
              <a:rPr lang="it">
                <a:latin typeface="Economica"/>
                <a:ea typeface="Economica"/>
                <a:cs typeface="Economica"/>
                <a:sym typeface="Economica"/>
              </a:rPr>
              <a:t>: Stato costituito dall’unione di più stati legato allo stato centrale attraverso rapporti costituzionali (fondati sulla costituzione).</a:t>
            </a:r>
            <a:endParaRPr>
              <a:latin typeface="Economica"/>
              <a:ea typeface="Economica"/>
              <a:cs typeface="Economica"/>
              <a:sym typeface="Economica"/>
            </a:endParaRPr>
          </a:p>
          <a:p>
            <a:pPr indent="0" lvl="0" marL="0" rtl="0" algn="l">
              <a:spcBef>
                <a:spcPts val="1600"/>
              </a:spcBef>
              <a:spcAft>
                <a:spcPts val="0"/>
              </a:spcAft>
              <a:buNone/>
            </a:pPr>
            <a:r>
              <a:rPr lang="it">
                <a:latin typeface="Economica"/>
                <a:ea typeface="Economica"/>
                <a:cs typeface="Economica"/>
                <a:sym typeface="Economica"/>
              </a:rPr>
              <a:t>Due nuovi problemi:</a:t>
            </a:r>
            <a:endParaRPr>
              <a:latin typeface="Economica"/>
              <a:ea typeface="Economica"/>
              <a:cs typeface="Economica"/>
              <a:sym typeface="Economica"/>
            </a:endParaRPr>
          </a:p>
          <a:p>
            <a:pPr indent="0" lvl="0" marL="0" rtl="0" algn="l">
              <a:spcBef>
                <a:spcPts val="1600"/>
              </a:spcBef>
              <a:spcAft>
                <a:spcPts val="1600"/>
              </a:spcAft>
              <a:buNone/>
            </a:pPr>
            <a:r>
              <a:rPr lang="it">
                <a:latin typeface="Economica"/>
                <a:ea typeface="Economica"/>
                <a:cs typeface="Economica"/>
                <a:sym typeface="Economica"/>
              </a:rPr>
              <a:t>I </a:t>
            </a:r>
            <a:r>
              <a:rPr lang="it" u="sng">
                <a:latin typeface="Economica"/>
                <a:ea typeface="Economica"/>
                <a:cs typeface="Economica"/>
                <a:sym typeface="Economica"/>
              </a:rPr>
              <a:t>governi</a:t>
            </a:r>
            <a:r>
              <a:rPr lang="it">
                <a:latin typeface="Economica"/>
                <a:ea typeface="Economica"/>
                <a:cs typeface="Economica"/>
                <a:sym typeface="Economica"/>
              </a:rPr>
              <a:t> delle colonie si erano molto </a:t>
            </a:r>
            <a:r>
              <a:rPr lang="it" u="sng">
                <a:latin typeface="Economica"/>
                <a:ea typeface="Economica"/>
                <a:cs typeface="Economica"/>
                <a:sym typeface="Economica"/>
              </a:rPr>
              <a:t>indeboliti</a:t>
            </a:r>
            <a:r>
              <a:rPr lang="it">
                <a:latin typeface="Economica"/>
                <a:ea typeface="Economica"/>
                <a:cs typeface="Economica"/>
                <a:sym typeface="Economica"/>
              </a:rPr>
              <a:t> per via dello sciogliersi del legame imperiale e bisognava </a:t>
            </a:r>
            <a:r>
              <a:rPr lang="it" u="sng">
                <a:latin typeface="Economica"/>
                <a:ea typeface="Economica"/>
                <a:cs typeface="Economica"/>
                <a:sym typeface="Economica"/>
              </a:rPr>
              <a:t>ricostruire un nuovo “stato centrale</a:t>
            </a:r>
            <a:r>
              <a:rPr lang="it">
                <a:latin typeface="Economica"/>
                <a:ea typeface="Economica"/>
                <a:cs typeface="Economica"/>
                <a:sym typeface="Economica"/>
              </a:rPr>
              <a:t>” per coordinare le attività interstatali. Attraverso gli Articoli di Confederazione (1781)  si crea un’autorità centrale anche se molto fragile, mantenuti i poteri delle 13 colonie. il forte limite era il rafforzamento di ogni singolo stato ed il poco riconoscimento del potere al Congresso, governo interstatale </a:t>
            </a:r>
            <a:endParaRPr>
              <a:latin typeface="Economica"/>
              <a:ea typeface="Economica"/>
              <a:cs typeface="Economica"/>
              <a:sym typeface="Economic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t">
                <a:latin typeface="Economica"/>
                <a:ea typeface="Economica"/>
                <a:cs typeface="Economica"/>
                <a:sym typeface="Economica"/>
              </a:rPr>
              <a:t>La carta costituzionale - 1787</a:t>
            </a:r>
            <a:endParaRPr b="1">
              <a:latin typeface="Economica"/>
              <a:ea typeface="Economica"/>
              <a:cs typeface="Economica"/>
              <a:sym typeface="Economica"/>
            </a:endParaRPr>
          </a:p>
        </p:txBody>
      </p:sp>
      <p:sp>
        <p:nvSpPr>
          <p:cNvPr id="369" name="Google Shape;369;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it" sz="2000">
                <a:latin typeface="Economica"/>
                <a:ea typeface="Economica"/>
                <a:cs typeface="Economica"/>
                <a:sym typeface="Economica"/>
              </a:rPr>
              <a:t>Rappresenta la costituzione più vecchia ma anche la più moderna </a:t>
            </a:r>
            <a:r>
              <a:rPr lang="it" sz="2000">
                <a:latin typeface="Economica"/>
                <a:ea typeface="Economica"/>
                <a:cs typeface="Economica"/>
                <a:sym typeface="Economica"/>
              </a:rPr>
              <a:t>perché</a:t>
            </a:r>
            <a:r>
              <a:rPr lang="it" sz="2000">
                <a:latin typeface="Economica"/>
                <a:ea typeface="Economica"/>
                <a:cs typeface="Economica"/>
                <a:sym typeface="Economica"/>
              </a:rPr>
              <a:t> applica la </a:t>
            </a:r>
            <a:r>
              <a:rPr lang="it" sz="2000" u="sng">
                <a:latin typeface="Economica"/>
                <a:ea typeface="Economica"/>
                <a:cs typeface="Economica"/>
                <a:sym typeface="Economica"/>
              </a:rPr>
              <a:t>separazione tra i poteri dello stato</a:t>
            </a:r>
            <a:r>
              <a:rPr lang="it" sz="2000">
                <a:latin typeface="Economica"/>
                <a:ea typeface="Economica"/>
                <a:cs typeface="Economica"/>
                <a:sym typeface="Economica"/>
              </a:rPr>
              <a:t> e del </a:t>
            </a:r>
            <a:r>
              <a:rPr lang="it" sz="2000" u="sng">
                <a:latin typeface="Economica"/>
                <a:ea typeface="Economica"/>
                <a:cs typeface="Economica"/>
                <a:sym typeface="Economica"/>
              </a:rPr>
              <a:t>governo repubblicano</a:t>
            </a:r>
            <a:r>
              <a:rPr lang="it" sz="2000">
                <a:latin typeface="Economica"/>
                <a:ea typeface="Economica"/>
                <a:cs typeface="Economica"/>
                <a:sym typeface="Economica"/>
              </a:rPr>
              <a:t> ed in più garantisce un buon equilibrio tra il forte governo centrale e gli Stati membri che godevano comunque di una discreta autonomia.</a:t>
            </a:r>
            <a:endParaRPr sz="2000">
              <a:latin typeface="Economica"/>
              <a:ea typeface="Economica"/>
              <a:cs typeface="Economica"/>
              <a:sym typeface="Economica"/>
            </a:endParaRPr>
          </a:p>
          <a:p>
            <a:pPr indent="0" lvl="0" marL="0" rtl="0" algn="just">
              <a:spcBef>
                <a:spcPts val="1600"/>
              </a:spcBef>
              <a:spcAft>
                <a:spcPts val="0"/>
              </a:spcAft>
              <a:buNone/>
            </a:pPr>
            <a:r>
              <a:rPr b="1" lang="it" sz="2000">
                <a:latin typeface="Economica"/>
                <a:ea typeface="Economica"/>
                <a:cs typeface="Economica"/>
                <a:sym typeface="Economica"/>
              </a:rPr>
              <a:t>Potere legislativo:</a:t>
            </a:r>
            <a:r>
              <a:rPr lang="it" sz="2000">
                <a:latin typeface="Economica"/>
                <a:ea typeface="Economica"/>
                <a:cs typeface="Economica"/>
                <a:sym typeface="Economica"/>
              </a:rPr>
              <a:t> al </a:t>
            </a:r>
            <a:r>
              <a:rPr b="1" lang="it" sz="2000">
                <a:solidFill>
                  <a:srgbClr val="9900FF"/>
                </a:solidFill>
                <a:latin typeface="Economica"/>
                <a:ea typeface="Economica"/>
                <a:cs typeface="Economica"/>
                <a:sym typeface="Economica"/>
              </a:rPr>
              <a:t>Congresso</a:t>
            </a:r>
            <a:r>
              <a:rPr lang="it" sz="2000">
                <a:latin typeface="Economica"/>
                <a:ea typeface="Economica"/>
                <a:cs typeface="Economica"/>
                <a:sym typeface="Economica"/>
              </a:rPr>
              <a:t> degli Stati Uniti che era formato da due assemblee: Camera dei rappresentanti e Senato. La Camera dei rappresentanti si occupa di materia finanziaria, il Senato, di politica estera.</a:t>
            </a:r>
            <a:endParaRPr sz="2000">
              <a:latin typeface="Economica"/>
              <a:ea typeface="Economica"/>
              <a:cs typeface="Economica"/>
              <a:sym typeface="Economica"/>
            </a:endParaRPr>
          </a:p>
          <a:p>
            <a:pPr indent="0" lvl="0" marL="0" rtl="0" algn="just">
              <a:spcBef>
                <a:spcPts val="1600"/>
              </a:spcBef>
              <a:spcAft>
                <a:spcPts val="0"/>
              </a:spcAft>
              <a:buNone/>
            </a:pPr>
            <a:r>
              <a:rPr b="1" lang="it" sz="2000">
                <a:latin typeface="Economica"/>
                <a:ea typeface="Economica"/>
                <a:cs typeface="Economica"/>
                <a:sym typeface="Economica"/>
              </a:rPr>
              <a:t>Potere giudiziario:</a:t>
            </a:r>
            <a:r>
              <a:rPr lang="it" sz="2000">
                <a:latin typeface="Economica"/>
                <a:ea typeface="Economica"/>
                <a:cs typeface="Economica"/>
                <a:sym typeface="Economica"/>
              </a:rPr>
              <a:t> esercitato dalla </a:t>
            </a:r>
            <a:r>
              <a:rPr b="1" lang="it" sz="2000">
                <a:solidFill>
                  <a:srgbClr val="1155CC"/>
                </a:solidFill>
                <a:latin typeface="Economica"/>
                <a:ea typeface="Economica"/>
                <a:cs typeface="Economica"/>
                <a:sym typeface="Economica"/>
              </a:rPr>
              <a:t>Corte suprema</a:t>
            </a:r>
            <a:r>
              <a:rPr lang="it" sz="2000">
                <a:latin typeface="Economica"/>
                <a:ea typeface="Economica"/>
                <a:cs typeface="Economica"/>
                <a:sym typeface="Economica"/>
              </a:rPr>
              <a:t> federale, formata da giudici nominati dal presidente con parere favorevole del Senato. (in alcune materie i singoli Stati possiedono una autonomia giudiziaria)</a:t>
            </a:r>
            <a:endParaRPr sz="2000">
              <a:latin typeface="Economica"/>
              <a:ea typeface="Economica"/>
              <a:cs typeface="Economica"/>
              <a:sym typeface="Economica"/>
            </a:endParaRPr>
          </a:p>
          <a:p>
            <a:pPr indent="0" lvl="0" marL="0" rtl="0" algn="l">
              <a:spcBef>
                <a:spcPts val="160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a:t>1789 - Prime elezioni negli Stati Uniti d’America</a:t>
            </a:r>
            <a:endParaRPr/>
          </a:p>
        </p:txBody>
      </p:sp>
      <p:sp>
        <p:nvSpPr>
          <p:cNvPr id="375" name="Google Shape;375;p61"/>
          <p:cNvSpPr txBox="1"/>
          <p:nvPr>
            <p:ph idx="1" type="body"/>
          </p:nvPr>
        </p:nvSpPr>
        <p:spPr>
          <a:xfrm>
            <a:off x="1936825" y="1152475"/>
            <a:ext cx="4963800" cy="37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La storia di George Washington, il primo presidente degli Stati Uniti d'America. &#10;▼▼ CONTINUA SOTTO ▼▼&#10;&#10;STORICI SUBITO è il canale ufficiale italiano di Simple History, la nuovissima hit internazionale YouTube che racconta con l'animazione la Storia dell'Uomo dall'antichità al giorno d'oggi.&#10;&#10;Iscriviti! (è gratis) https://www.youtube.com/channel/UCOqDAimF4GJwSpcR5w0KjNg?sub_confirmation=1&#10;&#10;Ogni settimana una nuova puntata.&#10;&#10;Ti piace la SCIENZA? Guarda SCIENZIATI SUBITO https://www.youtube.com/playlist?list=PLMDF0OXA0J_hysKmvYqcx7ahST8aPOkiX&#10;&#10;Simple History è scritto e creato da Daniel Turner.&#10;Adattamento e voce recitante italiana di Andrea Tagliabue.&#10;Supervisione: Andrea Materia&#10;&#10;Fonte: George Washington - president of the United States of America by Simple History https://youtu.be/oeff14XdS9k&#10;&#10;Americana - Aspiring di Kevin MacLeod è un brano autorizzato da Creative Commons Attribution (https://creativecommons.org/licenses/by/4.0/)&#10;Fonte: http://incompetech.com/music/royalty-free/index.html?isrc=USUAN1200092&#10;Artista: http://incompetech.com/&#10;&#10;Una produzione Greater Fool Media&#10;http://www.greaterfool.tv&#10;© 2017-2018 Greater Fool Media &amp; Simple History" id="376" name="Google Shape;376;p61" title="George Washington, il primo PRESIDENTE degli STATI UNITI D'AMERICA">
            <a:hlinkClick r:id="rId3"/>
          </p:cNvPr>
          <p:cNvPicPr preferRelativeResize="0"/>
          <p:nvPr/>
        </p:nvPicPr>
        <p:blipFill>
          <a:blip r:embed="rId4">
            <a:alphaModFix/>
          </a:blip>
          <a:stretch>
            <a:fillRect/>
          </a:stretch>
        </p:blipFill>
        <p:spPr>
          <a:xfrm>
            <a:off x="2157750" y="1267700"/>
            <a:ext cx="4572000" cy="3429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t">
                <a:latin typeface="Economica"/>
                <a:ea typeface="Economica"/>
                <a:cs typeface="Economica"/>
                <a:sym typeface="Economica"/>
              </a:rPr>
              <a:t>Potere esecutivo:  il presidente della Repubblica</a:t>
            </a:r>
            <a:endParaRPr b="1">
              <a:latin typeface="Economica"/>
              <a:ea typeface="Economica"/>
              <a:cs typeface="Economica"/>
              <a:sym typeface="Economica"/>
            </a:endParaRPr>
          </a:p>
        </p:txBody>
      </p:sp>
      <p:sp>
        <p:nvSpPr>
          <p:cNvPr id="382" name="Google Shape;382;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conomica"/>
              <a:buChar char="●"/>
            </a:pPr>
            <a:r>
              <a:rPr lang="it" sz="2200">
                <a:latin typeface="Economica"/>
                <a:ea typeface="Economica"/>
                <a:cs typeface="Economica"/>
                <a:sym typeface="Economica"/>
              </a:rPr>
              <a:t>Eletto ogni 4 anni da un’assemblea di grandi elettori, votati, a loro volta dagli elettori di ogni singolo stato.</a:t>
            </a:r>
            <a:endParaRPr sz="2200">
              <a:latin typeface="Economica"/>
              <a:ea typeface="Economica"/>
              <a:cs typeface="Economica"/>
              <a:sym typeface="Economica"/>
            </a:endParaRPr>
          </a:p>
          <a:p>
            <a:pPr indent="-368300" lvl="0" marL="457200" rtl="0" algn="l">
              <a:spcBef>
                <a:spcPts val="0"/>
              </a:spcBef>
              <a:spcAft>
                <a:spcPts val="0"/>
              </a:spcAft>
              <a:buSzPts val="2200"/>
              <a:buFont typeface="Economica"/>
              <a:buChar char="●"/>
            </a:pPr>
            <a:r>
              <a:rPr lang="it" sz="2200">
                <a:latin typeface="Economica"/>
                <a:ea typeface="Economica"/>
                <a:cs typeface="Economica"/>
                <a:sym typeface="Economica"/>
              </a:rPr>
              <a:t>comandava le forze armate, </a:t>
            </a:r>
            <a:endParaRPr sz="2200">
              <a:latin typeface="Economica"/>
              <a:ea typeface="Economica"/>
              <a:cs typeface="Economica"/>
              <a:sym typeface="Economica"/>
            </a:endParaRPr>
          </a:p>
          <a:p>
            <a:pPr indent="-368300" lvl="0" marL="457200" rtl="0" algn="l">
              <a:spcBef>
                <a:spcPts val="0"/>
              </a:spcBef>
              <a:spcAft>
                <a:spcPts val="0"/>
              </a:spcAft>
              <a:buSzPts val="2200"/>
              <a:buFont typeface="Economica"/>
              <a:buChar char="●"/>
            </a:pPr>
            <a:r>
              <a:rPr lang="it" sz="2200">
                <a:latin typeface="Economica"/>
                <a:ea typeface="Economica"/>
                <a:cs typeface="Economica"/>
                <a:sym typeface="Economica"/>
              </a:rPr>
              <a:t>nominava i giudici della Corte suprema federale</a:t>
            </a:r>
            <a:endParaRPr sz="2200">
              <a:latin typeface="Economica"/>
              <a:ea typeface="Economica"/>
              <a:cs typeface="Economica"/>
              <a:sym typeface="Economica"/>
            </a:endParaRPr>
          </a:p>
          <a:p>
            <a:pPr indent="-368300" lvl="0" marL="457200" rtl="0" algn="l">
              <a:spcBef>
                <a:spcPts val="0"/>
              </a:spcBef>
              <a:spcAft>
                <a:spcPts val="0"/>
              </a:spcAft>
              <a:buSzPts val="2200"/>
              <a:buFont typeface="Economica"/>
              <a:buChar char="●"/>
            </a:pPr>
            <a:r>
              <a:rPr lang="it" sz="2200">
                <a:latin typeface="Economica"/>
                <a:ea typeface="Economica"/>
                <a:cs typeface="Economica"/>
                <a:sym typeface="Economica"/>
              </a:rPr>
              <a:t>aveva potere di veto sulle leggi del Congresso, della camera dei Rappresentanti e del Senato</a:t>
            </a:r>
            <a:endParaRPr sz="2200">
              <a:latin typeface="Economica"/>
              <a:ea typeface="Economica"/>
              <a:cs typeface="Economica"/>
              <a:sym typeface="Economica"/>
            </a:endParaRPr>
          </a:p>
          <a:p>
            <a:pPr indent="0" lvl="0" marL="0" rtl="0" algn="l">
              <a:spcBef>
                <a:spcPts val="1600"/>
              </a:spcBef>
              <a:spcAft>
                <a:spcPts val="1600"/>
              </a:spcAft>
              <a:buNone/>
            </a:pPr>
            <a:r>
              <a:rPr b="1" lang="it" sz="2200" u="sng">
                <a:latin typeface="Economica"/>
                <a:ea typeface="Economica"/>
                <a:cs typeface="Economica"/>
                <a:sym typeface="Economica"/>
              </a:rPr>
              <a:t>Impeachment</a:t>
            </a:r>
            <a:r>
              <a:rPr lang="it" sz="2200">
                <a:latin typeface="Economica"/>
                <a:ea typeface="Economica"/>
                <a:cs typeface="Economica"/>
                <a:sym typeface="Economica"/>
              </a:rPr>
              <a:t>: </a:t>
            </a:r>
            <a:r>
              <a:rPr lang="it" sz="2200">
                <a:latin typeface="Economica"/>
                <a:ea typeface="Economica"/>
                <a:cs typeface="Economica"/>
                <a:sym typeface="Economica"/>
              </a:rPr>
              <a:t>istituto giuridico che consente al Congresso  il potere di destituire i giudici, i funzionari federali e lo stesso presidente della Repubblica. (era il potere dato al Congresso per equilibrare l ampio potere esecutivo del Presidente).</a:t>
            </a:r>
            <a:endParaRPr sz="2200">
              <a:latin typeface="Economica"/>
              <a:ea typeface="Economica"/>
              <a:cs typeface="Economica"/>
              <a:sym typeface="Economic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9"/>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it"/>
              <a:t>Differenze sostanziali</a:t>
            </a:r>
            <a:endParaRPr/>
          </a:p>
        </p:txBody>
      </p:sp>
      <p:cxnSp>
        <p:nvCxnSpPr>
          <p:cNvPr id="177" name="Google Shape;177;p39"/>
          <p:cNvCxnSpPr/>
          <p:nvPr/>
        </p:nvCxnSpPr>
        <p:spPr>
          <a:xfrm>
            <a:off x="4364550" y="1242375"/>
            <a:ext cx="414900" cy="0"/>
          </a:xfrm>
          <a:prstGeom prst="straightConnector1">
            <a:avLst/>
          </a:prstGeom>
          <a:noFill/>
          <a:ln cap="flat" cmpd="sng" w="28575">
            <a:solidFill>
              <a:schemeClr val="lt2"/>
            </a:solidFill>
            <a:prstDash val="solid"/>
            <a:round/>
            <a:headEnd len="sm" w="sm" type="none"/>
            <a:tailEnd len="sm" w="sm" type="none"/>
          </a:ln>
        </p:spPr>
      </p:cxnSp>
      <p:grpSp>
        <p:nvGrpSpPr>
          <p:cNvPr id="178" name="Google Shape;178;p39"/>
          <p:cNvGrpSpPr/>
          <p:nvPr/>
        </p:nvGrpSpPr>
        <p:grpSpPr>
          <a:xfrm>
            <a:off x="437825" y="1568589"/>
            <a:ext cx="2685450" cy="3086700"/>
            <a:chOff x="437825" y="1568589"/>
            <a:chExt cx="2685450" cy="3086700"/>
          </a:xfrm>
        </p:grpSpPr>
        <p:sp>
          <p:nvSpPr>
            <p:cNvPr id="179" name="Google Shape;179;p39"/>
            <p:cNvSpPr/>
            <p:nvPr/>
          </p:nvSpPr>
          <p:spPr>
            <a:xfrm>
              <a:off x="440075" y="1568589"/>
              <a:ext cx="2683200" cy="3086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9"/>
            <p:cNvSpPr txBox="1"/>
            <p:nvPr/>
          </p:nvSpPr>
          <p:spPr>
            <a:xfrm>
              <a:off x="437825" y="1568589"/>
              <a:ext cx="2683200" cy="41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39"/>
          <p:cNvSpPr txBox="1"/>
          <p:nvPr>
            <p:ph idx="4294967295" type="body"/>
          </p:nvPr>
        </p:nvSpPr>
        <p:spPr>
          <a:xfrm>
            <a:off x="440125" y="1562875"/>
            <a:ext cx="2683200" cy="411900"/>
          </a:xfrm>
          <a:prstGeom prst="rect">
            <a:avLst/>
          </a:prstGeom>
          <a:solidFill>
            <a:srgbClr val="1155CC"/>
          </a:solidFill>
        </p:spPr>
        <p:txBody>
          <a:bodyPr anchorCtr="0" anchor="t" bIns="91425" lIns="91425" spcFirstLastPara="1" rIns="91425" wrap="square" tIns="91425">
            <a:noAutofit/>
          </a:bodyPr>
          <a:lstStyle/>
          <a:p>
            <a:pPr indent="0" lvl="0" marL="0" rtl="0" algn="ctr">
              <a:spcBef>
                <a:spcPts val="0"/>
              </a:spcBef>
              <a:spcAft>
                <a:spcPts val="0"/>
              </a:spcAft>
              <a:buNone/>
            </a:pPr>
            <a:r>
              <a:rPr b="1" lang="it" sz="1400">
                <a:solidFill>
                  <a:schemeClr val="lt1"/>
                </a:solidFill>
              </a:rPr>
              <a:t>Northen colonies</a:t>
            </a:r>
            <a:endParaRPr b="1" sz="1400">
              <a:solidFill>
                <a:schemeClr val="lt1"/>
              </a:solidFill>
            </a:endParaRPr>
          </a:p>
        </p:txBody>
      </p:sp>
      <p:sp>
        <p:nvSpPr>
          <p:cNvPr id="182" name="Google Shape;182;p39"/>
          <p:cNvSpPr txBox="1"/>
          <p:nvPr>
            <p:ph idx="4294967295" type="body"/>
          </p:nvPr>
        </p:nvSpPr>
        <p:spPr>
          <a:xfrm>
            <a:off x="518000" y="2091275"/>
            <a:ext cx="2494500" cy="256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it" sz="1200"/>
              <a:t>Origine: </a:t>
            </a:r>
            <a:r>
              <a:rPr lang="it" sz="1200"/>
              <a:t>Prevalentemente inglese di orientamento puritano.</a:t>
            </a:r>
            <a:endParaRPr sz="1200"/>
          </a:p>
          <a:p>
            <a:pPr indent="0" lvl="0" marL="0" rtl="0" algn="l">
              <a:spcBef>
                <a:spcPts val="800"/>
              </a:spcBef>
              <a:spcAft>
                <a:spcPts val="0"/>
              </a:spcAft>
              <a:buNone/>
            </a:pPr>
            <a:r>
              <a:rPr b="1" lang="it" sz="1200"/>
              <a:t>Economia: </a:t>
            </a:r>
            <a:r>
              <a:rPr lang="it" sz="1200"/>
              <a:t>il</a:t>
            </a:r>
            <a:r>
              <a:rPr b="1" lang="it" sz="1200"/>
              <a:t> </a:t>
            </a:r>
            <a:r>
              <a:rPr lang="it" sz="1200"/>
              <a:t>clima simile all’Europa nord-occidentale favorisce la coltivazioni di cereali</a:t>
            </a:r>
            <a:endParaRPr sz="1200"/>
          </a:p>
          <a:p>
            <a:pPr indent="0" lvl="0" marL="0" rtl="0" algn="l">
              <a:spcBef>
                <a:spcPts val="800"/>
              </a:spcBef>
              <a:spcAft>
                <a:spcPts val="800"/>
              </a:spcAft>
              <a:buNone/>
            </a:pPr>
            <a:r>
              <a:rPr b="1" lang="it" sz="1200"/>
              <a:t>Organizzazione sociale: </a:t>
            </a:r>
            <a:r>
              <a:rPr lang="it" sz="1200"/>
              <a:t>piccole e medie aziende familiari + economia costiera basata sulla pesca e industria cantieristica (Boston)</a:t>
            </a:r>
            <a:endParaRPr sz="1200"/>
          </a:p>
        </p:txBody>
      </p:sp>
      <p:grpSp>
        <p:nvGrpSpPr>
          <p:cNvPr id="183" name="Google Shape;183;p39"/>
          <p:cNvGrpSpPr/>
          <p:nvPr/>
        </p:nvGrpSpPr>
        <p:grpSpPr>
          <a:xfrm>
            <a:off x="3230400" y="1568589"/>
            <a:ext cx="2683200" cy="3086700"/>
            <a:chOff x="3230400" y="1568589"/>
            <a:chExt cx="2683200" cy="3086700"/>
          </a:xfrm>
        </p:grpSpPr>
        <p:sp>
          <p:nvSpPr>
            <p:cNvPr id="184" name="Google Shape;184;p39"/>
            <p:cNvSpPr/>
            <p:nvPr/>
          </p:nvSpPr>
          <p:spPr>
            <a:xfrm>
              <a:off x="3230400" y="1568589"/>
              <a:ext cx="2683200" cy="3086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9"/>
            <p:cNvSpPr txBox="1"/>
            <p:nvPr/>
          </p:nvSpPr>
          <p:spPr>
            <a:xfrm>
              <a:off x="3230400" y="1568600"/>
              <a:ext cx="2683200" cy="41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 name="Google Shape;186;p39"/>
          <p:cNvSpPr txBox="1"/>
          <p:nvPr>
            <p:ph idx="4294967295" type="body"/>
          </p:nvPr>
        </p:nvSpPr>
        <p:spPr>
          <a:xfrm>
            <a:off x="3199800" y="1562875"/>
            <a:ext cx="2718300" cy="411900"/>
          </a:xfrm>
          <a:prstGeom prst="rect">
            <a:avLst/>
          </a:prstGeom>
          <a:solidFill>
            <a:srgbClr val="38761D"/>
          </a:solidFill>
        </p:spPr>
        <p:txBody>
          <a:bodyPr anchorCtr="0" anchor="t" bIns="91425" lIns="91425" spcFirstLastPara="1" rIns="91425" wrap="square" tIns="91425">
            <a:noAutofit/>
          </a:bodyPr>
          <a:lstStyle/>
          <a:p>
            <a:pPr indent="0" lvl="0" marL="0" rtl="0" algn="ctr">
              <a:spcBef>
                <a:spcPts val="0"/>
              </a:spcBef>
              <a:spcAft>
                <a:spcPts val="0"/>
              </a:spcAft>
              <a:buNone/>
            </a:pPr>
            <a:r>
              <a:rPr b="1" lang="it">
                <a:solidFill>
                  <a:schemeClr val="lt1"/>
                </a:solidFill>
              </a:rPr>
              <a:t>Middle colonies</a:t>
            </a:r>
            <a:endParaRPr b="1">
              <a:solidFill>
                <a:schemeClr val="lt1"/>
              </a:solidFill>
            </a:endParaRPr>
          </a:p>
        </p:txBody>
      </p:sp>
      <p:sp>
        <p:nvSpPr>
          <p:cNvPr id="187" name="Google Shape;187;p39"/>
          <p:cNvSpPr txBox="1"/>
          <p:nvPr>
            <p:ph idx="4294967295" type="body"/>
          </p:nvPr>
        </p:nvSpPr>
        <p:spPr>
          <a:xfrm>
            <a:off x="3316825" y="2091275"/>
            <a:ext cx="2601300" cy="256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it" sz="1200"/>
              <a:t>Origine: </a:t>
            </a:r>
            <a:r>
              <a:rPr lang="it" sz="1100"/>
              <a:t>Molto eterogenea dal punto di vista culturale e sociale(olandesi, svedesi, inglesi, scozzesi, irlandesi e tedeschi). </a:t>
            </a:r>
            <a:endParaRPr sz="1100"/>
          </a:p>
          <a:p>
            <a:pPr indent="0" lvl="0" marL="0" rtl="0" algn="l">
              <a:spcBef>
                <a:spcPts val="800"/>
              </a:spcBef>
              <a:spcAft>
                <a:spcPts val="0"/>
              </a:spcAft>
              <a:buNone/>
            </a:pPr>
            <a:r>
              <a:rPr b="1" lang="it" sz="1200"/>
              <a:t>Economia: </a:t>
            </a:r>
            <a:r>
              <a:rPr lang="it" sz="1100"/>
              <a:t>economia rurale e commerciale molto florida con grandi porti commerciali (Filadelfia, New York e Baltimora)</a:t>
            </a:r>
            <a:endParaRPr sz="1100"/>
          </a:p>
          <a:p>
            <a:pPr indent="0" lvl="0" marL="0" rtl="0" algn="just">
              <a:spcBef>
                <a:spcPts val="800"/>
              </a:spcBef>
              <a:spcAft>
                <a:spcPts val="800"/>
              </a:spcAft>
              <a:buNone/>
            </a:pPr>
            <a:r>
              <a:rPr lang="it" sz="1100"/>
              <a:t>La grande diversità culturale rese queste colonie molto moderne rispetto all’Intera Europa (tolleranza religiosa)</a:t>
            </a:r>
            <a:endParaRPr sz="1100"/>
          </a:p>
        </p:txBody>
      </p:sp>
      <p:grpSp>
        <p:nvGrpSpPr>
          <p:cNvPr id="188" name="Google Shape;188;p39"/>
          <p:cNvGrpSpPr/>
          <p:nvPr/>
        </p:nvGrpSpPr>
        <p:grpSpPr>
          <a:xfrm>
            <a:off x="6022975" y="1568589"/>
            <a:ext cx="2685450" cy="3086700"/>
            <a:chOff x="6022975" y="1568589"/>
            <a:chExt cx="2685450" cy="3086700"/>
          </a:xfrm>
        </p:grpSpPr>
        <p:sp>
          <p:nvSpPr>
            <p:cNvPr id="189" name="Google Shape;189;p39"/>
            <p:cNvSpPr/>
            <p:nvPr/>
          </p:nvSpPr>
          <p:spPr>
            <a:xfrm>
              <a:off x="6022975" y="1568589"/>
              <a:ext cx="2683200" cy="3086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9"/>
            <p:cNvSpPr txBox="1"/>
            <p:nvPr/>
          </p:nvSpPr>
          <p:spPr>
            <a:xfrm>
              <a:off x="6025225" y="1568600"/>
              <a:ext cx="2683200" cy="41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39"/>
          <p:cNvSpPr txBox="1"/>
          <p:nvPr>
            <p:ph idx="4294967295" type="body"/>
          </p:nvPr>
        </p:nvSpPr>
        <p:spPr>
          <a:xfrm>
            <a:off x="6107075" y="1562875"/>
            <a:ext cx="2601300" cy="41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t">
                <a:solidFill>
                  <a:schemeClr val="lt1"/>
                </a:solidFill>
                <a:highlight>
                  <a:schemeClr val="lt2"/>
                </a:highlight>
              </a:rPr>
              <a:t>Southern colonies</a:t>
            </a:r>
            <a:endParaRPr b="1">
              <a:solidFill>
                <a:schemeClr val="lt1"/>
              </a:solidFill>
              <a:highlight>
                <a:schemeClr val="lt2"/>
              </a:highlight>
            </a:endParaRPr>
          </a:p>
        </p:txBody>
      </p:sp>
      <p:sp>
        <p:nvSpPr>
          <p:cNvPr id="192" name="Google Shape;192;p39"/>
          <p:cNvSpPr txBox="1"/>
          <p:nvPr>
            <p:ph idx="4294967295" type="body"/>
          </p:nvPr>
        </p:nvSpPr>
        <p:spPr>
          <a:xfrm>
            <a:off x="6105400" y="2091277"/>
            <a:ext cx="2494500" cy="256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it" sz="1200"/>
              <a:t>Origine: </a:t>
            </a:r>
            <a:r>
              <a:rPr lang="it" sz="1200"/>
              <a:t>Prevalentemente inglese di orientamento anglicano.</a:t>
            </a:r>
            <a:endParaRPr sz="1200"/>
          </a:p>
          <a:p>
            <a:pPr indent="0" lvl="0" marL="0" rtl="0" algn="l">
              <a:spcBef>
                <a:spcPts val="800"/>
              </a:spcBef>
              <a:spcAft>
                <a:spcPts val="0"/>
              </a:spcAft>
              <a:buNone/>
            </a:pPr>
            <a:r>
              <a:rPr b="1" lang="it" sz="1200"/>
              <a:t>Economia: </a:t>
            </a:r>
            <a:r>
              <a:rPr lang="it" sz="1200"/>
              <a:t>agricoltura di piantagione per esportazione (tabacco, riso e indaco)</a:t>
            </a:r>
            <a:endParaRPr sz="1200"/>
          </a:p>
          <a:p>
            <a:pPr indent="0" lvl="0" marL="0" rtl="0" algn="l">
              <a:spcBef>
                <a:spcPts val="800"/>
              </a:spcBef>
              <a:spcAft>
                <a:spcPts val="800"/>
              </a:spcAft>
              <a:buNone/>
            </a:pPr>
            <a:r>
              <a:rPr b="1" lang="it" sz="1200"/>
              <a:t>Organizzazione sociale: </a:t>
            </a:r>
            <a:r>
              <a:rPr lang="it" sz="1200"/>
              <a:t>grandi latifondi appannaggio di proprietari terrieri. Il lavoro era svolto da schiavi di origine africana.</a:t>
            </a:r>
            <a:endParaRPr b="1" sz="1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40"/>
          <p:cNvSpPr txBox="1"/>
          <p:nvPr>
            <p:ph type="title"/>
          </p:nvPr>
        </p:nvSpPr>
        <p:spPr>
          <a:xfrm>
            <a:off x="490250" y="526350"/>
            <a:ext cx="5797500" cy="119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it" sz="4400"/>
              <a:t>MONOPOLIO DEI COMMERCI...</a:t>
            </a:r>
            <a:endParaRPr sz="4400"/>
          </a:p>
        </p:txBody>
      </p:sp>
      <p:sp>
        <p:nvSpPr>
          <p:cNvPr id="198" name="Google Shape;198;p40"/>
          <p:cNvSpPr txBox="1"/>
          <p:nvPr/>
        </p:nvSpPr>
        <p:spPr>
          <a:xfrm>
            <a:off x="593450" y="1975050"/>
            <a:ext cx="8102700" cy="1193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it" sz="1800">
                <a:latin typeface="Economica"/>
                <a:ea typeface="Economica"/>
                <a:cs typeface="Economica"/>
                <a:sym typeface="Economica"/>
              </a:rPr>
              <a:t>Le 13 colonie dovevano condurre i loro scambi commerciali solo con la madrepatria. Materie prime ed oggetti erano esportabili solo verso l’Inghilterra. Le navi inglesi erano le uniche autorizzate ad entrare nei porti coloniali e le merci dirette ai mercati delle colonie dovevano provenire esclusivamente dalla madrepatria </a:t>
            </a:r>
            <a:r>
              <a:rPr lang="it" sz="1800">
                <a:latin typeface="Economica"/>
                <a:ea typeface="Economica"/>
                <a:cs typeface="Economica"/>
                <a:sym typeface="Economica"/>
              </a:rPr>
              <a:t>che considerava le colonie come un mercato in continua espansione dove vendere i propri prodotti (Atti di navigazione).</a:t>
            </a:r>
            <a:endParaRPr sz="1800">
              <a:latin typeface="Economica"/>
              <a:ea typeface="Economica"/>
              <a:cs typeface="Economica"/>
              <a:sym typeface="Economica"/>
            </a:endParaRPr>
          </a:p>
        </p:txBody>
      </p:sp>
      <p:sp>
        <p:nvSpPr>
          <p:cNvPr id="199" name="Google Shape;199;p40"/>
          <p:cNvSpPr txBox="1"/>
          <p:nvPr>
            <p:ph type="title"/>
          </p:nvPr>
        </p:nvSpPr>
        <p:spPr>
          <a:xfrm>
            <a:off x="4674950" y="3664150"/>
            <a:ext cx="4175400" cy="1193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1" lang="it" sz="4400"/>
              <a:t>MERCATO CLANDESTINO</a:t>
            </a:r>
            <a:endParaRPr sz="4400"/>
          </a:p>
        </p:txBody>
      </p:sp>
      <p:sp>
        <p:nvSpPr>
          <p:cNvPr id="200" name="Google Shape;200;p40"/>
          <p:cNvSpPr txBox="1"/>
          <p:nvPr/>
        </p:nvSpPr>
        <p:spPr>
          <a:xfrm>
            <a:off x="593450" y="3664150"/>
            <a:ext cx="4432800" cy="13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latin typeface="Economica"/>
                <a:ea typeface="Economica"/>
                <a:cs typeface="Economica"/>
                <a:sym typeface="Economica"/>
              </a:rPr>
              <a:t>I coloni ricorrevano al contrabbando per sfuggire ai controlli degli inglesi che, a loro volta, tolleravano per i vantaggi che il mercato americano procurava al commercio inglese.</a:t>
            </a:r>
            <a:endParaRPr sz="1800">
              <a:latin typeface="Economica"/>
              <a:ea typeface="Economica"/>
              <a:cs typeface="Economica"/>
              <a:sym typeface="Economic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41"/>
          <p:cNvSpPr txBox="1"/>
          <p:nvPr>
            <p:ph type="title"/>
          </p:nvPr>
        </p:nvSpPr>
        <p:spPr>
          <a:xfrm>
            <a:off x="311700" y="445025"/>
            <a:ext cx="8520600" cy="81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t" sz="4800">
                <a:latin typeface="Economica"/>
                <a:ea typeface="Economica"/>
                <a:cs typeface="Economica"/>
                <a:sym typeface="Economica"/>
              </a:rPr>
              <a:t>Vecchio continente</a:t>
            </a:r>
            <a:r>
              <a:rPr lang="it" sz="4800">
                <a:latin typeface="Economica"/>
                <a:ea typeface="Economica"/>
                <a:cs typeface="Economica"/>
                <a:sym typeface="Economica"/>
              </a:rPr>
              <a:t> vs </a:t>
            </a:r>
            <a:r>
              <a:rPr b="1" lang="it" sz="4800">
                <a:latin typeface="Economica"/>
                <a:ea typeface="Economica"/>
                <a:cs typeface="Economica"/>
                <a:sym typeface="Economica"/>
              </a:rPr>
              <a:t>Nuovo continente</a:t>
            </a:r>
            <a:endParaRPr b="1" sz="4800">
              <a:latin typeface="Economica"/>
              <a:ea typeface="Economica"/>
              <a:cs typeface="Economica"/>
              <a:sym typeface="Economica"/>
            </a:endParaRPr>
          </a:p>
        </p:txBody>
      </p:sp>
      <p:sp>
        <p:nvSpPr>
          <p:cNvPr id="206" name="Google Shape;206;p41"/>
          <p:cNvSpPr txBox="1"/>
          <p:nvPr>
            <p:ph idx="1" type="body"/>
          </p:nvPr>
        </p:nvSpPr>
        <p:spPr>
          <a:xfrm>
            <a:off x="311700" y="1396375"/>
            <a:ext cx="8520600" cy="3363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it" sz="2200">
                <a:latin typeface="Economica"/>
                <a:ea typeface="Economica"/>
                <a:cs typeface="Economica"/>
                <a:sym typeface="Economica"/>
              </a:rPr>
              <a:t>VC</a:t>
            </a:r>
            <a:r>
              <a:rPr lang="it" sz="2200">
                <a:latin typeface="Economica"/>
                <a:ea typeface="Economica"/>
                <a:cs typeface="Economica"/>
                <a:sym typeface="Economica"/>
              </a:rPr>
              <a:t>: il sistema dei poteri e dei privilegi</a:t>
            </a:r>
            <a:r>
              <a:rPr lang="it" sz="2200">
                <a:latin typeface="Economica"/>
                <a:ea typeface="Economica"/>
                <a:cs typeface="Economica"/>
                <a:sym typeface="Economica"/>
              </a:rPr>
              <a:t> aveva innescato la nascita di movimenti culturali nuovi e rivoluzionari (Illuminismo), ma al tempo stesso la rigida stratificazione sociale consentiva il possesso del potere solo a nobili e clero.</a:t>
            </a:r>
            <a:endParaRPr sz="2200">
              <a:latin typeface="Economica"/>
              <a:ea typeface="Economica"/>
              <a:cs typeface="Economica"/>
              <a:sym typeface="Economica"/>
            </a:endParaRPr>
          </a:p>
          <a:p>
            <a:pPr indent="0" lvl="0" marL="0" rtl="0" algn="just">
              <a:spcBef>
                <a:spcPts val="1600"/>
              </a:spcBef>
              <a:spcAft>
                <a:spcPts val="1600"/>
              </a:spcAft>
              <a:buNone/>
            </a:pPr>
            <a:r>
              <a:rPr b="1" lang="it" sz="2200">
                <a:latin typeface="Economica"/>
                <a:ea typeface="Economica"/>
                <a:cs typeface="Economica"/>
                <a:sym typeface="Economica"/>
              </a:rPr>
              <a:t>NC</a:t>
            </a:r>
            <a:r>
              <a:rPr lang="it" sz="2200">
                <a:latin typeface="Economica"/>
                <a:ea typeface="Economica"/>
                <a:cs typeface="Economica"/>
                <a:sym typeface="Economica"/>
              </a:rPr>
              <a:t>: Non esisteva la nobiltà ed il clero non possedeva una Chiesa strutturata come nel VC. I cittadini emigrati nelle colonie non appartenevano a nessuna classe dominante, anzi, molto spesso erano membri di comunità religiose perseguitate in Europa (</a:t>
            </a:r>
            <a:r>
              <a:rPr lang="it" sz="2200">
                <a:latin typeface="Economica"/>
                <a:ea typeface="Economica"/>
                <a:cs typeface="Economica"/>
                <a:sym typeface="Economica"/>
              </a:rPr>
              <a:t>quaccheri</a:t>
            </a:r>
            <a:r>
              <a:rPr lang="it" sz="2200">
                <a:latin typeface="Economica"/>
                <a:ea typeface="Economica"/>
                <a:cs typeface="Economica"/>
                <a:sym typeface="Economica"/>
              </a:rPr>
              <a:t> e puritani). Vi erano comunque classi privilegiate (grandi latifondisti, ricchi mercanti e funzionari inglese) che miravano al consolidamento del proprio potere. - </a:t>
            </a:r>
            <a:r>
              <a:rPr b="1" lang="it" sz="2200">
                <a:latin typeface="Economica"/>
                <a:ea typeface="Economica"/>
                <a:cs typeface="Economica"/>
                <a:sym typeface="Economica"/>
              </a:rPr>
              <a:t>Maggiore mobilità sociale</a:t>
            </a:r>
            <a:r>
              <a:rPr lang="it" sz="2200">
                <a:latin typeface="Economica"/>
                <a:ea typeface="Economica"/>
                <a:cs typeface="Economica"/>
                <a:sym typeface="Economica"/>
              </a:rPr>
              <a:t> - </a:t>
            </a:r>
            <a:endParaRPr sz="2200">
              <a:latin typeface="Economica"/>
              <a:ea typeface="Economica"/>
              <a:cs typeface="Economica"/>
              <a:sym typeface="Economic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42"/>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it"/>
              <a:t>Chi governa le colonie?</a:t>
            </a:r>
            <a:endParaRPr/>
          </a:p>
        </p:txBody>
      </p:sp>
      <p:sp>
        <p:nvSpPr>
          <p:cNvPr id="212" name="Google Shape;212;p42"/>
          <p:cNvSpPr txBox="1"/>
          <p:nvPr>
            <p:ph idx="2" type="body"/>
          </p:nvPr>
        </p:nvSpPr>
        <p:spPr>
          <a:xfrm>
            <a:off x="4939500" y="266450"/>
            <a:ext cx="3837000" cy="43236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None/>
            </a:pPr>
            <a:r>
              <a:rPr b="1" lang="it">
                <a:latin typeface="Economica"/>
                <a:ea typeface="Economica"/>
                <a:cs typeface="Economica"/>
                <a:sym typeface="Economica"/>
              </a:rPr>
              <a:t>Governatore</a:t>
            </a:r>
            <a:r>
              <a:rPr lang="it" sz="1700">
                <a:latin typeface="Economica"/>
                <a:ea typeface="Economica"/>
                <a:cs typeface="Economica"/>
                <a:sym typeface="Economica"/>
              </a:rPr>
              <a:t>: di nomina regia, deteneva il potere esecutivo ma presiedeva un consiglio formato da membri da lui scelti tra le persone più influenti della comunità locale. Nominava i giudici</a:t>
            </a:r>
            <a:r>
              <a:rPr lang="it" sz="1700">
                <a:latin typeface="Economica"/>
                <a:ea typeface="Economica"/>
                <a:cs typeface="Economica"/>
                <a:sym typeface="Economica"/>
              </a:rPr>
              <a:t> e </a:t>
            </a:r>
            <a:r>
              <a:rPr lang="it" sz="1700">
                <a:latin typeface="Economica"/>
                <a:ea typeface="Economica"/>
                <a:cs typeface="Economica"/>
                <a:sym typeface="Economica"/>
              </a:rPr>
              <a:t>godeva del diritto di veto sulle decisioni del potere legislativo.</a:t>
            </a:r>
            <a:endParaRPr sz="1700">
              <a:latin typeface="Economica"/>
              <a:ea typeface="Economica"/>
              <a:cs typeface="Economica"/>
              <a:sym typeface="Economica"/>
            </a:endParaRPr>
          </a:p>
          <a:p>
            <a:pPr indent="0" lvl="0" marL="0" rtl="0" algn="just">
              <a:spcBef>
                <a:spcPts val="1600"/>
              </a:spcBef>
              <a:spcAft>
                <a:spcPts val="0"/>
              </a:spcAft>
              <a:buNone/>
            </a:pPr>
            <a:r>
              <a:t/>
            </a:r>
            <a:endParaRPr sz="1700">
              <a:latin typeface="Economica"/>
              <a:ea typeface="Economica"/>
              <a:cs typeface="Economica"/>
              <a:sym typeface="Economica"/>
            </a:endParaRPr>
          </a:p>
          <a:p>
            <a:pPr indent="0" lvl="0" marL="0" rtl="0" algn="just">
              <a:spcBef>
                <a:spcPts val="1600"/>
              </a:spcBef>
              <a:spcAft>
                <a:spcPts val="1600"/>
              </a:spcAft>
              <a:buNone/>
            </a:pPr>
            <a:r>
              <a:rPr lang="it" sz="1700">
                <a:latin typeface="Economica"/>
                <a:ea typeface="Economica"/>
                <a:cs typeface="Economica"/>
                <a:sym typeface="Economica"/>
              </a:rPr>
              <a:t>Il potere legislativo era esercitato da assemblee elette a suffragio universale maschile censitario. Queste assemblee divennero il </a:t>
            </a:r>
            <a:r>
              <a:rPr lang="it" sz="1700" u="sng">
                <a:latin typeface="Economica"/>
                <a:ea typeface="Economica"/>
                <a:cs typeface="Economica"/>
                <a:sym typeface="Economica"/>
              </a:rPr>
              <a:t>nuovo luogo politico</a:t>
            </a:r>
            <a:r>
              <a:rPr lang="it" sz="1700">
                <a:latin typeface="Economica"/>
                <a:ea typeface="Economica"/>
                <a:cs typeface="Economica"/>
                <a:sym typeface="Economica"/>
              </a:rPr>
              <a:t> dove i coloni potevano manifestare ogni esigenza popolare e rappresentare i propri interessi locali.</a:t>
            </a:r>
            <a:endParaRPr sz="1700">
              <a:latin typeface="Economica"/>
              <a:ea typeface="Economica"/>
              <a:cs typeface="Economica"/>
              <a:sym typeface="Economica"/>
            </a:endParaRPr>
          </a:p>
        </p:txBody>
      </p:sp>
      <p:cxnSp>
        <p:nvCxnSpPr>
          <p:cNvPr id="213" name="Google Shape;213;p42"/>
          <p:cNvCxnSpPr/>
          <p:nvPr/>
        </p:nvCxnSpPr>
        <p:spPr>
          <a:xfrm>
            <a:off x="6915525" y="2119475"/>
            <a:ext cx="0" cy="411900"/>
          </a:xfrm>
          <a:prstGeom prst="straightConnector1">
            <a:avLst/>
          </a:prstGeom>
          <a:noFill/>
          <a:ln cap="flat" cmpd="sng" w="9525">
            <a:solidFill>
              <a:srgbClr val="FFFFFF"/>
            </a:solidFill>
            <a:prstDash val="solid"/>
            <a:round/>
            <a:headEnd len="med" w="med" type="none"/>
            <a:tailEnd len="med" w="med" type="triangle"/>
          </a:ln>
        </p:spPr>
      </p:cxnSp>
      <p:sp>
        <p:nvSpPr>
          <p:cNvPr id="214" name="Google Shape;214;p42"/>
          <p:cNvSpPr txBox="1"/>
          <p:nvPr/>
        </p:nvSpPr>
        <p:spPr>
          <a:xfrm>
            <a:off x="726675" y="3027825"/>
            <a:ext cx="29673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it" sz="2400"/>
              <a:t>Governo congiunto</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43"/>
          <p:cNvSpPr txBox="1"/>
          <p:nvPr>
            <p:ph idx="4294967295" type="title"/>
          </p:nvPr>
        </p:nvSpPr>
        <p:spPr>
          <a:xfrm>
            <a:off x="263250" y="361925"/>
            <a:ext cx="4084500" cy="66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3600">
                <a:latin typeface="Economica"/>
                <a:ea typeface="Economica"/>
                <a:cs typeface="Economica"/>
                <a:sym typeface="Economica"/>
              </a:rPr>
              <a:t>La guerra dei Sette anni</a:t>
            </a:r>
            <a:endParaRPr sz="3600">
              <a:latin typeface="Economica"/>
              <a:ea typeface="Economica"/>
              <a:cs typeface="Economica"/>
              <a:sym typeface="Economica"/>
            </a:endParaRPr>
          </a:p>
        </p:txBody>
      </p:sp>
      <p:sp>
        <p:nvSpPr>
          <p:cNvPr id="220" name="Google Shape;220;p43"/>
          <p:cNvSpPr txBox="1"/>
          <p:nvPr>
            <p:ph idx="4294967295" type="body"/>
          </p:nvPr>
        </p:nvSpPr>
        <p:spPr>
          <a:xfrm>
            <a:off x="263250" y="1024925"/>
            <a:ext cx="4084500" cy="37620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it">
                <a:latin typeface="Economica"/>
                <a:ea typeface="Economica"/>
                <a:cs typeface="Economica"/>
                <a:sym typeface="Economica"/>
              </a:rPr>
              <a:t>Lo scontro tra Francia e Inghilterra che ben presto divampò in un conflitto globale svoltosi in differenti teatri di scontro, avvenne </a:t>
            </a:r>
            <a:r>
              <a:rPr lang="it">
                <a:latin typeface="Economica"/>
                <a:ea typeface="Economica"/>
                <a:cs typeface="Economica"/>
                <a:sym typeface="Economica"/>
              </a:rPr>
              <a:t>allorché</a:t>
            </a:r>
            <a:r>
              <a:rPr lang="it">
                <a:latin typeface="Economica"/>
                <a:ea typeface="Economica"/>
                <a:cs typeface="Economica"/>
                <a:sym typeface="Economica"/>
              </a:rPr>
              <a:t> i francesi attaccarono e conquistarono l’isola di Minorca (controllata dagli Inglesi) nel 1756. La guerra continuò nelle terre dell’America del Nord dove i britannici tolsero la maggior parte delle colonie americane ai francesi. Anche in Africa gli inglesi conquistarono tutte le postazioni francesi concentrate sul fiume Senegal.</a:t>
            </a:r>
            <a:endParaRPr>
              <a:latin typeface="Economica"/>
              <a:ea typeface="Economica"/>
              <a:cs typeface="Economica"/>
              <a:sym typeface="Economica"/>
            </a:endParaRPr>
          </a:p>
          <a:p>
            <a:pPr indent="0" lvl="0" marL="0" rtl="0" algn="just">
              <a:spcBef>
                <a:spcPts val="1600"/>
              </a:spcBef>
              <a:spcAft>
                <a:spcPts val="1600"/>
              </a:spcAft>
              <a:buNone/>
            </a:pPr>
            <a:r>
              <a:rPr lang="it">
                <a:latin typeface="Economica"/>
                <a:ea typeface="Economica"/>
                <a:cs typeface="Economica"/>
                <a:sym typeface="Economica"/>
              </a:rPr>
              <a:t>La guerra si concluse nel 1763</a:t>
            </a:r>
            <a:r>
              <a:rPr lang="it">
                <a:latin typeface="Economica"/>
                <a:ea typeface="Economica"/>
                <a:cs typeface="Economica"/>
                <a:sym typeface="Economica"/>
              </a:rPr>
              <a:t> con il trattato di Parigi. </a:t>
            </a:r>
            <a:endParaRPr>
              <a:latin typeface="Economica"/>
              <a:ea typeface="Economica"/>
              <a:cs typeface="Economica"/>
              <a:sym typeface="Economica"/>
            </a:endParaRPr>
          </a:p>
        </p:txBody>
      </p:sp>
      <p:pic>
        <p:nvPicPr>
          <p:cNvPr id="221" name="Google Shape;221;p43"/>
          <p:cNvPicPr preferRelativeResize="0"/>
          <p:nvPr/>
        </p:nvPicPr>
        <p:blipFill rotWithShape="1">
          <a:blip r:embed="rId3">
            <a:alphaModFix/>
          </a:blip>
          <a:srcRect b="0" l="7367" r="7359" t="0"/>
          <a:stretch/>
        </p:blipFill>
        <p:spPr>
          <a:xfrm>
            <a:off x="4705150" y="361926"/>
            <a:ext cx="2035798" cy="1955425"/>
          </a:xfrm>
          <a:prstGeom prst="rect">
            <a:avLst/>
          </a:prstGeom>
          <a:noFill/>
          <a:ln>
            <a:noFill/>
          </a:ln>
        </p:spPr>
      </p:pic>
      <p:pic>
        <p:nvPicPr>
          <p:cNvPr id="222" name="Google Shape;222;p43"/>
          <p:cNvPicPr preferRelativeResize="0"/>
          <p:nvPr/>
        </p:nvPicPr>
        <p:blipFill rotWithShape="1">
          <a:blip r:embed="rId4">
            <a:alphaModFix/>
          </a:blip>
          <a:srcRect b="10443" l="0" r="0" t="10443"/>
          <a:stretch/>
        </p:blipFill>
        <p:spPr>
          <a:xfrm>
            <a:off x="6796425" y="361926"/>
            <a:ext cx="2035800" cy="1955425"/>
          </a:xfrm>
          <a:prstGeom prst="rect">
            <a:avLst/>
          </a:prstGeom>
          <a:noFill/>
          <a:ln>
            <a:noFill/>
          </a:ln>
        </p:spPr>
      </p:pic>
      <p:pic>
        <p:nvPicPr>
          <p:cNvPr descr="Screen Shot 2015-10-15 at 9.01.12 PM.png" id="223" name="Google Shape;223;p43"/>
          <p:cNvPicPr preferRelativeResize="0"/>
          <p:nvPr/>
        </p:nvPicPr>
        <p:blipFill rotWithShape="1">
          <a:blip r:embed="rId5">
            <a:alphaModFix/>
          </a:blip>
          <a:srcRect b="0" l="2180" r="2171" t="0"/>
          <a:stretch/>
        </p:blipFill>
        <p:spPr>
          <a:xfrm>
            <a:off x="4705200" y="2366436"/>
            <a:ext cx="4127100" cy="2420352"/>
          </a:xfrm>
          <a:prstGeom prst="rect">
            <a:avLst/>
          </a:prstGeom>
          <a:noFill/>
          <a:ln>
            <a:noFill/>
          </a:ln>
        </p:spPr>
      </p:pic>
      <p:pic>
        <p:nvPicPr>
          <p:cNvPr id="224" name="Google Shape;224;p43"/>
          <p:cNvPicPr preferRelativeResize="0"/>
          <p:nvPr/>
        </p:nvPicPr>
        <p:blipFill>
          <a:blip r:embed="rId6">
            <a:alphaModFix/>
          </a:blip>
          <a:stretch>
            <a:fillRect/>
          </a:stretch>
        </p:blipFill>
        <p:spPr>
          <a:xfrm>
            <a:off x="4705150" y="2366425"/>
            <a:ext cx="4127100" cy="2420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44"/>
          <p:cNvSpPr txBox="1"/>
          <p:nvPr>
            <p:ph type="title"/>
          </p:nvPr>
        </p:nvSpPr>
        <p:spPr>
          <a:xfrm>
            <a:off x="478150" y="259900"/>
            <a:ext cx="5797500" cy="102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a:t>The day after...</a:t>
            </a:r>
            <a:endParaRPr sz="4800"/>
          </a:p>
        </p:txBody>
      </p:sp>
      <p:sp>
        <p:nvSpPr>
          <p:cNvPr id="230" name="Google Shape;230;p44"/>
          <p:cNvSpPr txBox="1"/>
          <p:nvPr/>
        </p:nvSpPr>
        <p:spPr>
          <a:xfrm>
            <a:off x="484500" y="1283800"/>
            <a:ext cx="8175000" cy="18045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SzPts val="1800"/>
              <a:buFont typeface="Economica"/>
              <a:buAutoNum type="arabicPeriod"/>
            </a:pPr>
            <a:r>
              <a:rPr lang="it" sz="1800">
                <a:latin typeface="Economica"/>
                <a:ea typeface="Economica"/>
                <a:cs typeface="Economica"/>
                <a:sym typeface="Economica"/>
              </a:rPr>
              <a:t>I coloni che avevano partecipato alla guerra dei Sette anni non vennero ricompensati</a:t>
            </a:r>
            <a:endParaRPr sz="1800">
              <a:latin typeface="Economica"/>
              <a:ea typeface="Economica"/>
              <a:cs typeface="Economica"/>
              <a:sym typeface="Economica"/>
            </a:endParaRPr>
          </a:p>
          <a:p>
            <a:pPr indent="-342900" lvl="0" marL="457200" rtl="0" algn="just">
              <a:spcBef>
                <a:spcPts val="0"/>
              </a:spcBef>
              <a:spcAft>
                <a:spcPts val="0"/>
              </a:spcAft>
              <a:buSzPts val="1800"/>
              <a:buFont typeface="Economica"/>
              <a:buAutoNum type="arabicPeriod"/>
            </a:pPr>
            <a:r>
              <a:rPr lang="it" sz="1800">
                <a:latin typeface="Economica"/>
                <a:ea typeface="Economica"/>
                <a:cs typeface="Economica"/>
                <a:sym typeface="Economica"/>
              </a:rPr>
              <a:t>Aumento della pressione fiscale per risanare le finanze post belliche</a:t>
            </a:r>
            <a:endParaRPr sz="1800">
              <a:latin typeface="Economica"/>
              <a:ea typeface="Economica"/>
              <a:cs typeface="Economica"/>
              <a:sym typeface="Economica"/>
            </a:endParaRPr>
          </a:p>
          <a:p>
            <a:pPr indent="-342900" lvl="0" marL="457200" rtl="0" algn="just">
              <a:spcBef>
                <a:spcPts val="0"/>
              </a:spcBef>
              <a:spcAft>
                <a:spcPts val="0"/>
              </a:spcAft>
              <a:buSzPts val="1800"/>
              <a:buFont typeface="Economica"/>
              <a:buAutoNum type="arabicPeriod"/>
            </a:pPr>
            <a:r>
              <a:rPr lang="it" sz="1800">
                <a:latin typeface="Economica"/>
                <a:ea typeface="Economica"/>
                <a:cs typeface="Economica"/>
                <a:sym typeface="Economica"/>
              </a:rPr>
              <a:t>Aumento dei controlli sulle rotte oceaniche per impedire il contrabbando</a:t>
            </a:r>
            <a:endParaRPr sz="1800">
              <a:latin typeface="Economica"/>
              <a:ea typeface="Economica"/>
              <a:cs typeface="Economica"/>
              <a:sym typeface="Economica"/>
            </a:endParaRPr>
          </a:p>
          <a:p>
            <a:pPr indent="-342900" lvl="0" marL="457200" rtl="0" algn="just">
              <a:spcBef>
                <a:spcPts val="0"/>
              </a:spcBef>
              <a:spcAft>
                <a:spcPts val="0"/>
              </a:spcAft>
              <a:buSzPts val="1800"/>
              <a:buFont typeface="Economica"/>
              <a:buAutoNum type="arabicPeriod"/>
            </a:pPr>
            <a:r>
              <a:rPr lang="it" sz="1800">
                <a:latin typeface="Economica"/>
                <a:ea typeface="Economica"/>
                <a:cs typeface="Economica"/>
                <a:sym typeface="Economica"/>
              </a:rPr>
              <a:t>Nuove imposte a carico dei coloni</a:t>
            </a:r>
            <a:endParaRPr sz="1800">
              <a:latin typeface="Economica"/>
              <a:ea typeface="Economica"/>
              <a:cs typeface="Economica"/>
              <a:sym typeface="Economica"/>
            </a:endParaRPr>
          </a:p>
          <a:p>
            <a:pPr indent="-342900" lvl="0" marL="457200" rtl="0" algn="just">
              <a:spcBef>
                <a:spcPts val="0"/>
              </a:spcBef>
              <a:spcAft>
                <a:spcPts val="0"/>
              </a:spcAft>
              <a:buSzPts val="1800"/>
              <a:buFont typeface="Economica"/>
              <a:buAutoNum type="arabicPeriod"/>
            </a:pPr>
            <a:r>
              <a:rPr lang="it" sz="1800">
                <a:latin typeface="Economica"/>
                <a:ea typeface="Economica"/>
                <a:cs typeface="Economica"/>
                <a:sym typeface="Economica"/>
              </a:rPr>
              <a:t>Divieto di stampare cartamoneta</a:t>
            </a:r>
            <a:endParaRPr sz="1800">
              <a:latin typeface="Economica"/>
              <a:ea typeface="Economica"/>
              <a:cs typeface="Economica"/>
              <a:sym typeface="Economica"/>
            </a:endParaRPr>
          </a:p>
          <a:p>
            <a:pPr indent="-342900" lvl="0" marL="457200" rtl="0" algn="just">
              <a:spcBef>
                <a:spcPts val="0"/>
              </a:spcBef>
              <a:spcAft>
                <a:spcPts val="0"/>
              </a:spcAft>
              <a:buSzPts val="1800"/>
              <a:buFont typeface="Economica"/>
              <a:buAutoNum type="arabicPeriod"/>
            </a:pPr>
            <a:r>
              <a:rPr lang="it" sz="1800">
                <a:latin typeface="Economica"/>
                <a:ea typeface="Economica"/>
                <a:cs typeface="Economica"/>
                <a:sym typeface="Economica"/>
              </a:rPr>
              <a:t>Stanziamento di truppe britanniche sul territorio americano mantenuto dalle comunità locali.</a:t>
            </a:r>
            <a:endParaRPr sz="1800">
              <a:latin typeface="Economica"/>
              <a:ea typeface="Economica"/>
              <a:cs typeface="Economica"/>
              <a:sym typeface="Economica"/>
            </a:endParaRPr>
          </a:p>
        </p:txBody>
      </p:sp>
      <p:sp>
        <p:nvSpPr>
          <p:cNvPr id="231" name="Google Shape;231;p44"/>
          <p:cNvSpPr txBox="1"/>
          <p:nvPr>
            <p:ph type="title"/>
          </p:nvPr>
        </p:nvSpPr>
        <p:spPr>
          <a:xfrm>
            <a:off x="4335825" y="3755025"/>
            <a:ext cx="4384200" cy="1023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it"/>
              <a:t>Il peso del fisco</a:t>
            </a:r>
            <a:endParaRPr sz="4800"/>
          </a:p>
        </p:txBody>
      </p:sp>
      <p:sp>
        <p:nvSpPr>
          <p:cNvPr id="232" name="Google Shape;232;p44"/>
          <p:cNvSpPr txBox="1"/>
          <p:nvPr/>
        </p:nvSpPr>
        <p:spPr>
          <a:xfrm>
            <a:off x="302775" y="3568125"/>
            <a:ext cx="3851400" cy="13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700">
                <a:latin typeface="Economica"/>
                <a:ea typeface="Economica"/>
                <a:cs typeface="Economica"/>
                <a:sym typeface="Economica"/>
              </a:rPr>
              <a:t>Sugar Act </a:t>
            </a:r>
            <a:r>
              <a:rPr lang="it" sz="1700">
                <a:latin typeface="Economica"/>
                <a:ea typeface="Economica"/>
                <a:cs typeface="Economica"/>
                <a:sym typeface="Economica"/>
              </a:rPr>
              <a:t>(1764): dazi sullo zucchero e su molti altri prodotti importati</a:t>
            </a:r>
            <a:r>
              <a:rPr b="1" lang="it" sz="1700">
                <a:latin typeface="Economica"/>
                <a:ea typeface="Economica"/>
                <a:cs typeface="Economica"/>
                <a:sym typeface="Economica"/>
              </a:rPr>
              <a:t>.</a:t>
            </a:r>
            <a:endParaRPr b="1" sz="1700">
              <a:latin typeface="Economica"/>
              <a:ea typeface="Economica"/>
              <a:cs typeface="Economica"/>
              <a:sym typeface="Economica"/>
            </a:endParaRPr>
          </a:p>
          <a:p>
            <a:pPr indent="0" lvl="0" marL="0" rtl="0" algn="l">
              <a:spcBef>
                <a:spcPts val="0"/>
              </a:spcBef>
              <a:spcAft>
                <a:spcPts val="0"/>
              </a:spcAft>
              <a:buNone/>
            </a:pPr>
            <a:r>
              <a:rPr b="1" lang="it" sz="1700">
                <a:latin typeface="Economica"/>
                <a:ea typeface="Economica"/>
                <a:cs typeface="Economica"/>
                <a:sym typeface="Economica"/>
              </a:rPr>
              <a:t>Stamp Act </a:t>
            </a:r>
            <a:r>
              <a:rPr lang="it" sz="1700">
                <a:latin typeface="Economica"/>
                <a:ea typeface="Economica"/>
                <a:cs typeface="Economica"/>
                <a:sym typeface="Economica"/>
              </a:rPr>
              <a:t>(1765): tassa di bollo sui giornali, libri, atti pubblici con carta proveniente dalla madrepatria munita di una marca da bollo.</a:t>
            </a:r>
            <a:endParaRPr sz="1700">
              <a:latin typeface="Economica"/>
              <a:ea typeface="Economica"/>
              <a:cs typeface="Economica"/>
              <a:sym typeface="Economica"/>
            </a:endParaRPr>
          </a:p>
          <a:p>
            <a:pPr indent="0" lvl="0" marL="0" rtl="0" algn="l">
              <a:spcBef>
                <a:spcPts val="0"/>
              </a:spcBef>
              <a:spcAft>
                <a:spcPts val="0"/>
              </a:spcAft>
              <a:buNone/>
            </a:pPr>
            <a:r>
              <a:t/>
            </a:r>
            <a:endParaRPr sz="1700">
              <a:latin typeface="Economica"/>
              <a:ea typeface="Economica"/>
              <a:cs typeface="Economica"/>
              <a:sym typeface="Economica"/>
            </a:endParaRPr>
          </a:p>
        </p:txBody>
      </p:sp>
      <p:pic>
        <p:nvPicPr>
          <p:cNvPr id="233" name="Google Shape;233;p44"/>
          <p:cNvPicPr preferRelativeResize="0"/>
          <p:nvPr/>
        </p:nvPicPr>
        <p:blipFill>
          <a:blip r:embed="rId3">
            <a:alphaModFix/>
          </a:blip>
          <a:stretch>
            <a:fillRect/>
          </a:stretch>
        </p:blipFill>
        <p:spPr>
          <a:xfrm>
            <a:off x="7666675" y="2049275"/>
            <a:ext cx="1295400" cy="1771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3600"/>
              <a:t>No taxation without representation</a:t>
            </a:r>
            <a:endParaRPr sz="3600"/>
          </a:p>
        </p:txBody>
      </p:sp>
      <p:sp>
        <p:nvSpPr>
          <p:cNvPr id="239" name="Google Shape;239;p45"/>
          <p:cNvSpPr txBox="1"/>
          <p:nvPr>
            <p:ph idx="1" type="body"/>
          </p:nvPr>
        </p:nvSpPr>
        <p:spPr>
          <a:xfrm>
            <a:off x="311700" y="1396375"/>
            <a:ext cx="8520600" cy="31725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it" sz="2400">
                <a:solidFill>
                  <a:srgbClr val="000000"/>
                </a:solidFill>
                <a:highlight>
                  <a:srgbClr val="FFFFFF"/>
                </a:highlight>
                <a:latin typeface="Economica"/>
                <a:ea typeface="Economica"/>
                <a:cs typeface="Economica"/>
                <a:sym typeface="Economica"/>
              </a:rPr>
              <a:t>Is a </a:t>
            </a:r>
            <a:r>
              <a:rPr lang="it" sz="2400">
                <a:solidFill>
                  <a:srgbClr val="000000"/>
                </a:solidFill>
                <a:highlight>
                  <a:srgbClr val="FFFFFF"/>
                </a:highlight>
                <a:uFill>
                  <a:noFill/>
                </a:uFill>
                <a:latin typeface="Economica"/>
                <a:ea typeface="Economica"/>
                <a:cs typeface="Economica"/>
                <a:sym typeface="Economica"/>
                <a:hlinkClick r:id="rId3"/>
              </a:rPr>
              <a:t>slogan</a:t>
            </a:r>
            <a:r>
              <a:rPr lang="it" sz="2400">
                <a:solidFill>
                  <a:srgbClr val="000000"/>
                </a:solidFill>
                <a:highlight>
                  <a:srgbClr val="FFFFFF"/>
                </a:highlight>
                <a:latin typeface="Economica"/>
                <a:ea typeface="Economica"/>
                <a:cs typeface="Economica"/>
                <a:sym typeface="Economica"/>
              </a:rPr>
              <a:t> originating during the 1700s that summarized a primary grievance of the </a:t>
            </a:r>
            <a:r>
              <a:rPr lang="it" sz="2400">
                <a:solidFill>
                  <a:srgbClr val="000000"/>
                </a:solidFill>
                <a:highlight>
                  <a:srgbClr val="FFFFFF"/>
                </a:highlight>
                <a:uFill>
                  <a:noFill/>
                </a:uFill>
                <a:latin typeface="Economica"/>
                <a:ea typeface="Economica"/>
                <a:cs typeface="Economica"/>
                <a:sym typeface="Economica"/>
                <a:hlinkClick r:id="rId4"/>
              </a:rPr>
              <a:t>American colonists</a:t>
            </a:r>
            <a:r>
              <a:rPr lang="it" sz="2400">
                <a:solidFill>
                  <a:srgbClr val="000000"/>
                </a:solidFill>
                <a:highlight>
                  <a:srgbClr val="FFFFFF"/>
                </a:highlight>
                <a:latin typeface="Economica"/>
                <a:ea typeface="Economica"/>
                <a:cs typeface="Economica"/>
                <a:sym typeface="Economica"/>
              </a:rPr>
              <a:t> in the </a:t>
            </a:r>
            <a:r>
              <a:rPr lang="it" sz="2400">
                <a:solidFill>
                  <a:srgbClr val="000000"/>
                </a:solidFill>
                <a:highlight>
                  <a:srgbClr val="FFFFFF"/>
                </a:highlight>
                <a:uFill>
                  <a:noFill/>
                </a:uFill>
                <a:latin typeface="Economica"/>
                <a:ea typeface="Economica"/>
                <a:cs typeface="Economica"/>
                <a:sym typeface="Economica"/>
                <a:hlinkClick r:id="rId5"/>
              </a:rPr>
              <a:t>Thirteen Colonies</a:t>
            </a:r>
            <a:r>
              <a:rPr lang="it" sz="2400">
                <a:solidFill>
                  <a:srgbClr val="000000"/>
                </a:solidFill>
                <a:highlight>
                  <a:srgbClr val="FFFFFF"/>
                </a:highlight>
                <a:latin typeface="Economica"/>
                <a:ea typeface="Economica"/>
                <a:cs typeface="Economica"/>
                <a:sym typeface="Economica"/>
              </a:rPr>
              <a:t>, which was one of the major causes of the </a:t>
            </a:r>
            <a:r>
              <a:rPr lang="it" sz="2400">
                <a:solidFill>
                  <a:srgbClr val="000000"/>
                </a:solidFill>
                <a:highlight>
                  <a:srgbClr val="FFFFFF"/>
                </a:highlight>
                <a:uFill>
                  <a:noFill/>
                </a:uFill>
                <a:latin typeface="Economica"/>
                <a:ea typeface="Economica"/>
                <a:cs typeface="Economica"/>
                <a:sym typeface="Economica"/>
                <a:hlinkClick r:id="rId6"/>
              </a:rPr>
              <a:t>American Revolution</a:t>
            </a:r>
            <a:r>
              <a:rPr lang="it" sz="2400">
                <a:solidFill>
                  <a:srgbClr val="000000"/>
                </a:solidFill>
                <a:highlight>
                  <a:srgbClr val="FFFFFF"/>
                </a:highlight>
                <a:latin typeface="Economica"/>
                <a:ea typeface="Economica"/>
                <a:cs typeface="Economica"/>
                <a:sym typeface="Economica"/>
              </a:rPr>
              <a:t>. In short, </a:t>
            </a:r>
            <a:r>
              <a:rPr lang="it" sz="2400">
                <a:solidFill>
                  <a:srgbClr val="000000"/>
                </a:solidFill>
                <a:highlight>
                  <a:srgbClr val="FFFFFF"/>
                </a:highlight>
                <a:uFill>
                  <a:noFill/>
                </a:uFill>
                <a:latin typeface="Economica"/>
                <a:ea typeface="Economica"/>
                <a:cs typeface="Economica"/>
                <a:sym typeface="Economica"/>
                <a:hlinkClick r:id="rId7"/>
              </a:rPr>
              <a:t>many in those colonies</a:t>
            </a:r>
            <a:r>
              <a:rPr lang="it" sz="2400">
                <a:solidFill>
                  <a:srgbClr val="000000"/>
                </a:solidFill>
                <a:highlight>
                  <a:srgbClr val="FFFFFF"/>
                </a:highlight>
                <a:latin typeface="Economica"/>
                <a:ea typeface="Economica"/>
                <a:cs typeface="Economica"/>
                <a:sym typeface="Economica"/>
              </a:rPr>
              <a:t> believed that, as they were not directly </a:t>
            </a:r>
            <a:r>
              <a:rPr lang="it" sz="2400">
                <a:solidFill>
                  <a:srgbClr val="000000"/>
                </a:solidFill>
                <a:highlight>
                  <a:srgbClr val="FFFFFF"/>
                </a:highlight>
                <a:uFill>
                  <a:noFill/>
                </a:uFill>
                <a:latin typeface="Economica"/>
                <a:ea typeface="Economica"/>
                <a:cs typeface="Economica"/>
                <a:sym typeface="Economica"/>
                <a:hlinkClick r:id="rId8"/>
              </a:rPr>
              <a:t>represented</a:t>
            </a:r>
            <a:r>
              <a:rPr lang="it" sz="2400">
                <a:solidFill>
                  <a:srgbClr val="000000"/>
                </a:solidFill>
                <a:highlight>
                  <a:srgbClr val="FFFFFF"/>
                </a:highlight>
                <a:latin typeface="Economica"/>
                <a:ea typeface="Economica"/>
                <a:cs typeface="Economica"/>
                <a:sym typeface="Economica"/>
              </a:rPr>
              <a:t> in the distant </a:t>
            </a:r>
            <a:r>
              <a:rPr lang="it" sz="2400">
                <a:solidFill>
                  <a:srgbClr val="000000"/>
                </a:solidFill>
                <a:highlight>
                  <a:srgbClr val="FFFFFF"/>
                </a:highlight>
                <a:uFill>
                  <a:noFill/>
                </a:uFill>
                <a:latin typeface="Economica"/>
                <a:ea typeface="Economica"/>
                <a:cs typeface="Economica"/>
                <a:sym typeface="Economica"/>
                <a:hlinkClick r:id="rId9"/>
              </a:rPr>
              <a:t>British Parliament</a:t>
            </a:r>
            <a:r>
              <a:rPr lang="it" sz="2400">
                <a:solidFill>
                  <a:srgbClr val="000000"/>
                </a:solidFill>
                <a:highlight>
                  <a:srgbClr val="FFFFFF"/>
                </a:highlight>
                <a:latin typeface="Economica"/>
                <a:ea typeface="Economica"/>
                <a:cs typeface="Economica"/>
                <a:sym typeface="Economica"/>
              </a:rPr>
              <a:t>, </a:t>
            </a:r>
            <a:r>
              <a:rPr lang="it" sz="2400" u="sng">
                <a:solidFill>
                  <a:srgbClr val="000000"/>
                </a:solidFill>
                <a:highlight>
                  <a:srgbClr val="FFFFFF"/>
                </a:highlight>
                <a:latin typeface="Economica"/>
                <a:ea typeface="Economica"/>
                <a:cs typeface="Economica"/>
                <a:sym typeface="Economica"/>
              </a:rPr>
              <a:t>any laws it passed affecting the colonists</a:t>
            </a:r>
            <a:r>
              <a:rPr lang="it" sz="2400">
                <a:solidFill>
                  <a:srgbClr val="000000"/>
                </a:solidFill>
                <a:highlight>
                  <a:srgbClr val="FFFFFF"/>
                </a:highlight>
                <a:latin typeface="Economica"/>
                <a:ea typeface="Economica"/>
                <a:cs typeface="Economica"/>
                <a:sym typeface="Economica"/>
              </a:rPr>
              <a:t> (such as the </a:t>
            </a:r>
            <a:r>
              <a:rPr lang="it" sz="2400">
                <a:solidFill>
                  <a:srgbClr val="000000"/>
                </a:solidFill>
                <a:highlight>
                  <a:srgbClr val="FFFFFF"/>
                </a:highlight>
                <a:uFill>
                  <a:noFill/>
                </a:uFill>
                <a:latin typeface="Economica"/>
                <a:ea typeface="Economica"/>
                <a:cs typeface="Economica"/>
                <a:sym typeface="Economica"/>
                <a:hlinkClick r:id="rId10"/>
              </a:rPr>
              <a:t>Sugar Act</a:t>
            </a:r>
            <a:r>
              <a:rPr lang="it" sz="2400">
                <a:solidFill>
                  <a:srgbClr val="000000"/>
                </a:solidFill>
                <a:highlight>
                  <a:srgbClr val="FFFFFF"/>
                </a:highlight>
                <a:latin typeface="Economica"/>
                <a:ea typeface="Economica"/>
                <a:cs typeface="Economica"/>
                <a:sym typeface="Economica"/>
              </a:rPr>
              <a:t> and the </a:t>
            </a:r>
            <a:r>
              <a:rPr lang="it" sz="2400">
                <a:solidFill>
                  <a:srgbClr val="000000"/>
                </a:solidFill>
                <a:highlight>
                  <a:srgbClr val="FFFFFF"/>
                </a:highlight>
                <a:uFill>
                  <a:noFill/>
                </a:uFill>
                <a:latin typeface="Economica"/>
                <a:ea typeface="Economica"/>
                <a:cs typeface="Economica"/>
                <a:sym typeface="Economica"/>
                <a:hlinkClick r:id="rId11"/>
              </a:rPr>
              <a:t>Stamp Act</a:t>
            </a:r>
            <a:r>
              <a:rPr lang="it" sz="2400">
                <a:solidFill>
                  <a:srgbClr val="000000"/>
                </a:solidFill>
                <a:highlight>
                  <a:srgbClr val="FFFFFF"/>
                </a:highlight>
                <a:latin typeface="Economica"/>
                <a:ea typeface="Economica"/>
                <a:cs typeface="Economica"/>
                <a:sym typeface="Economica"/>
              </a:rPr>
              <a:t>) </a:t>
            </a:r>
            <a:r>
              <a:rPr lang="it" sz="2400" u="sng">
                <a:solidFill>
                  <a:srgbClr val="000000"/>
                </a:solidFill>
                <a:highlight>
                  <a:srgbClr val="FFFFFF"/>
                </a:highlight>
                <a:latin typeface="Economica"/>
                <a:ea typeface="Economica"/>
                <a:cs typeface="Economica"/>
                <a:sym typeface="Economica"/>
              </a:rPr>
              <a:t>were illegal</a:t>
            </a:r>
            <a:r>
              <a:rPr lang="it" sz="2400">
                <a:solidFill>
                  <a:srgbClr val="000000"/>
                </a:solidFill>
                <a:highlight>
                  <a:srgbClr val="FFFFFF"/>
                </a:highlight>
                <a:latin typeface="Economica"/>
                <a:ea typeface="Economica"/>
                <a:cs typeface="Economica"/>
                <a:sym typeface="Economica"/>
              </a:rPr>
              <a:t> under the </a:t>
            </a:r>
            <a:r>
              <a:rPr lang="it" sz="2400">
                <a:solidFill>
                  <a:srgbClr val="000000"/>
                </a:solidFill>
                <a:highlight>
                  <a:srgbClr val="FFFFFF"/>
                </a:highlight>
                <a:uFill>
                  <a:noFill/>
                </a:uFill>
                <a:latin typeface="Economica"/>
                <a:ea typeface="Economica"/>
                <a:cs typeface="Economica"/>
                <a:sym typeface="Economica"/>
                <a:hlinkClick r:id="rId12"/>
              </a:rPr>
              <a:t>Bill of Rights 1689</a:t>
            </a:r>
            <a:r>
              <a:rPr lang="it" sz="2400">
                <a:solidFill>
                  <a:srgbClr val="000000"/>
                </a:solidFill>
                <a:highlight>
                  <a:srgbClr val="FFFFFF"/>
                </a:highlight>
                <a:latin typeface="Economica"/>
                <a:ea typeface="Economica"/>
                <a:cs typeface="Economica"/>
                <a:sym typeface="Economica"/>
              </a:rPr>
              <a:t>, and were a denial of their </a:t>
            </a:r>
            <a:r>
              <a:rPr lang="it" sz="2400">
                <a:solidFill>
                  <a:srgbClr val="000000"/>
                </a:solidFill>
                <a:highlight>
                  <a:srgbClr val="FFFFFF"/>
                </a:highlight>
                <a:uFill>
                  <a:noFill/>
                </a:uFill>
                <a:latin typeface="Economica"/>
                <a:ea typeface="Economica"/>
                <a:cs typeface="Economica"/>
                <a:sym typeface="Economica"/>
                <a:hlinkClick r:id="rId13"/>
              </a:rPr>
              <a:t>rights as Englishmen</a:t>
            </a:r>
            <a:r>
              <a:rPr lang="it" sz="2400">
                <a:solidFill>
                  <a:srgbClr val="000000"/>
                </a:solidFill>
                <a:highlight>
                  <a:srgbClr val="FFFFFF"/>
                </a:highlight>
                <a:latin typeface="Economica"/>
                <a:ea typeface="Economica"/>
                <a:cs typeface="Economica"/>
                <a:sym typeface="Economica"/>
              </a:rPr>
              <a:t>.</a:t>
            </a:r>
            <a:endParaRPr sz="2400">
              <a:solidFill>
                <a:srgbClr val="000000"/>
              </a:solidFill>
              <a:latin typeface="Economica"/>
              <a:ea typeface="Economica"/>
              <a:cs typeface="Economica"/>
              <a:sym typeface="Economic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