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Economica" charset="0"/>
      <p:regular r:id="rId19"/>
      <p:bold r:id="rId20"/>
      <p:italic r:id="rId21"/>
      <p:boldItalic r:id="rId22"/>
    </p:embeddedFont>
    <p:embeddedFont>
      <p:font typeface="Open Sans"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57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c6f8954bc_0_5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c6f8954bc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9d76d1e9d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49d76d1e9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9d76d1e9d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9d76d1e9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49d76d1e9d_0_5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49d76d1e9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49ddb1c55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49ddb1c5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4a05ab4a61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4a05ab4a6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49ddb1c559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49ddb1c55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a05ab4a61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a05ab4a6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6f8954bc_0_5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6f8954bc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c6f8954bc_0_8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c6f8954bc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c6f8954bc_0_9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c6f8954bc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c6f8954bc_0_9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c6f8954b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9d76d1e9d_0_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9d76d1e9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c6f8954bc_0_11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c6f8954bc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c6f8954bc_0_13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c6f8954bc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49d76d1e9d_0_2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49d76d1e9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X6Y89Lt8SPg"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DgKzeUwPMiE"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p:nvPr/>
        </p:nvSpPr>
        <p:spPr>
          <a:xfrm>
            <a:off x="3072000" y="1071750"/>
            <a:ext cx="30000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t" sz="3600">
                <a:solidFill>
                  <a:schemeClr val="dk1"/>
                </a:solidFill>
                <a:latin typeface="Economica"/>
                <a:ea typeface="Economica"/>
                <a:cs typeface="Economica"/>
                <a:sym typeface="Economica"/>
              </a:rPr>
              <a:t>Fino a che la Terra stette ferma, anche l’astronomia stette ferma</a:t>
            </a:r>
            <a:endParaRPr sz="3600">
              <a:solidFill>
                <a:schemeClr val="dk1"/>
              </a:solidFill>
              <a:latin typeface="Economica"/>
              <a:ea typeface="Economica"/>
              <a:cs typeface="Economica"/>
              <a:sym typeface="Economica"/>
            </a:endParaRPr>
          </a:p>
          <a:p>
            <a:pPr marL="0" lvl="0" indent="0" algn="ctr" rtl="0">
              <a:spcBef>
                <a:spcPts val="0"/>
              </a:spcBef>
              <a:spcAft>
                <a:spcPts val="0"/>
              </a:spcAft>
              <a:buNone/>
            </a:pPr>
            <a:r>
              <a:rPr lang="it" sz="1800">
                <a:solidFill>
                  <a:schemeClr val="dk1"/>
                </a:solidFill>
                <a:latin typeface="Economica"/>
                <a:ea typeface="Economica"/>
                <a:cs typeface="Economica"/>
                <a:sym typeface="Economica"/>
              </a:rPr>
              <a:t>           </a:t>
            </a:r>
            <a:endParaRPr sz="1800">
              <a:solidFill>
                <a:schemeClr val="dk1"/>
              </a:solidFill>
              <a:latin typeface="Economica"/>
              <a:ea typeface="Economica"/>
              <a:cs typeface="Economica"/>
              <a:sym typeface="Economica"/>
            </a:endParaRPr>
          </a:p>
          <a:p>
            <a:pPr marL="0" lvl="0" indent="0" algn="ctr" rtl="0">
              <a:spcBef>
                <a:spcPts val="0"/>
              </a:spcBef>
              <a:spcAft>
                <a:spcPts val="0"/>
              </a:spcAft>
              <a:buNone/>
            </a:pPr>
            <a:r>
              <a:rPr lang="it" sz="1800">
                <a:solidFill>
                  <a:schemeClr val="dk1"/>
                </a:solidFill>
                <a:latin typeface="Economica"/>
                <a:ea typeface="Economica"/>
                <a:cs typeface="Economica"/>
                <a:sym typeface="Economica"/>
              </a:rPr>
              <a:t>                                      N. Koppernigk</a:t>
            </a:r>
            <a:endParaRPr sz="1800">
              <a:solidFill>
                <a:schemeClr val="dk1"/>
              </a:solidFill>
              <a:latin typeface="Economica"/>
              <a:ea typeface="Economica"/>
              <a:cs typeface="Economica"/>
              <a:sym typeface="Economica"/>
            </a:endParaRPr>
          </a:p>
        </p:txBody>
      </p:sp>
      <p:sp>
        <p:nvSpPr>
          <p:cNvPr id="63" name="Google Shape;63;p13"/>
          <p:cNvSpPr txBox="1"/>
          <p:nvPr/>
        </p:nvSpPr>
        <p:spPr>
          <a:xfrm>
            <a:off x="7186825" y="4528900"/>
            <a:ext cx="1323000" cy="40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b="1">
                <a:latin typeface="Economica"/>
                <a:ea typeface="Economica"/>
                <a:cs typeface="Economica"/>
                <a:sym typeface="Economica"/>
              </a:rPr>
              <a:t>Prof.ssa K. Samperi</a:t>
            </a:r>
            <a:endParaRPr b="1">
              <a:latin typeface="Economica"/>
              <a:ea typeface="Economica"/>
              <a:cs typeface="Economica"/>
              <a:sym typeface="Economic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2"/>
          <p:cNvSpPr txBox="1">
            <a:spLocks noGrp="1"/>
          </p:cNvSpPr>
          <p:nvPr>
            <p:ph type="title"/>
          </p:nvPr>
        </p:nvSpPr>
        <p:spPr>
          <a:xfrm>
            <a:off x="265500" y="190650"/>
            <a:ext cx="40452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a:t>Legge sulla caduta dei gravi </a:t>
            </a:r>
            <a:endParaRPr/>
          </a:p>
        </p:txBody>
      </p:sp>
      <p:sp>
        <p:nvSpPr>
          <p:cNvPr id="190" name="Google Shape;190;p22"/>
          <p:cNvSpPr txBox="1">
            <a:spLocks noGrp="1"/>
          </p:cNvSpPr>
          <p:nvPr>
            <p:ph type="subTitle" idx="1"/>
          </p:nvPr>
        </p:nvSpPr>
        <p:spPr>
          <a:xfrm>
            <a:off x="265500" y="2068150"/>
            <a:ext cx="4045200" cy="2618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 sz="1800" b="1"/>
              <a:t>Fisica aristotelica</a:t>
            </a:r>
            <a:r>
              <a:rPr lang="it" sz="1800"/>
              <a:t>: La velocità di caduta di un corpo dipende dal peso dello stesso.</a:t>
            </a:r>
            <a:endParaRPr sz="1800"/>
          </a:p>
          <a:p>
            <a:pPr marL="0" lvl="0" indent="0" algn="just" rtl="0">
              <a:spcBef>
                <a:spcPts val="0"/>
              </a:spcBef>
              <a:spcAft>
                <a:spcPts val="0"/>
              </a:spcAft>
              <a:buNone/>
            </a:pPr>
            <a:r>
              <a:rPr lang="it" sz="1800" b="1"/>
              <a:t>Esperimento mentale galileiano:</a:t>
            </a:r>
            <a:r>
              <a:rPr lang="it" sz="1800"/>
              <a:t> Tutti i corpi, indipendentemente dal loro peso cadono alla stessa velocità. Il fattore discriminante è l’aria che oppone resistenza. Nel vuoto, infatti, non si registrerebbe la differenza temporale di caduta tra una palla ed una piuma. (Ipotesi confermata dopo l’invenzione della pompa aspirante di Torricelli - 1643).</a:t>
            </a:r>
            <a:endParaRPr sz="1800"/>
          </a:p>
          <a:p>
            <a:pPr marL="0" lvl="0" indent="0" algn="ctr" rtl="0">
              <a:spcBef>
                <a:spcPts val="0"/>
              </a:spcBef>
              <a:spcAft>
                <a:spcPts val="0"/>
              </a:spcAft>
              <a:buNone/>
            </a:pPr>
            <a:endParaRPr sz="1800"/>
          </a:p>
        </p:txBody>
      </p:sp>
      <p:pic>
        <p:nvPicPr>
          <p:cNvPr id="191" name="Google Shape;191;p22">
            <a:hlinkClick r:id="rId3"/>
          </p:cNvPr>
          <p:cNvPicPr preferRelativeResize="0"/>
          <p:nvPr/>
        </p:nvPicPr>
        <p:blipFill>
          <a:blip r:embed="rId4">
            <a:alphaModFix/>
          </a:blip>
          <a:stretch>
            <a:fillRect/>
          </a:stretch>
        </p:blipFill>
        <p:spPr>
          <a:xfrm>
            <a:off x="4698600" y="859475"/>
            <a:ext cx="4319875" cy="3239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
                <a:solidFill>
                  <a:srgbClr val="B45F06"/>
                </a:solidFill>
              </a:rPr>
              <a:t>Secondo principio della dinamica</a:t>
            </a:r>
            <a:endParaRPr>
              <a:solidFill>
                <a:srgbClr val="B45F06"/>
              </a:solidFill>
            </a:endParaRPr>
          </a:p>
        </p:txBody>
      </p:sp>
      <p:sp>
        <p:nvSpPr>
          <p:cNvPr id="197" name="Google Shape;197;p23"/>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
              <a:t>Le forze applicate ai corpi determinano in essi un’accelerazione (non una velocità). Queste accelerazioni sono proporzionali alle forze che le hanno prodotte. </a:t>
            </a:r>
            <a:endParaRPr/>
          </a:p>
          <a:p>
            <a:pPr marL="0" lvl="0" indent="0" algn="just" rtl="0">
              <a:spcBef>
                <a:spcPts val="1600"/>
              </a:spcBef>
              <a:spcAft>
                <a:spcPts val="0"/>
              </a:spcAft>
              <a:buNone/>
            </a:pPr>
            <a:r>
              <a:rPr lang="it"/>
              <a:t>Se diamo un calcio al pallone, lo mettiamo in moto e gli conferiamo una certa accelerazione; maggiore è la forza che mettiamo maggiore sarà l’accelerazione. Supponiamo che il pallone sia di ferro, con un calcio della medesima forza l’accelerazione sarebbe molto piccola.</a:t>
            </a:r>
            <a:endParaRPr/>
          </a:p>
          <a:p>
            <a:pPr marL="0" lvl="0" indent="0" algn="just"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4"/>
          <p:cNvSpPr txBox="1">
            <a:spLocks noGrp="1"/>
          </p:cNvSpPr>
          <p:nvPr>
            <p:ph type="title"/>
          </p:nvPr>
        </p:nvSpPr>
        <p:spPr>
          <a:xfrm>
            <a:off x="311700" y="402875"/>
            <a:ext cx="8520600" cy="744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it" sz="3600"/>
              <a:t>Sidereus Nuncius</a:t>
            </a:r>
            <a:endParaRPr sz="3600"/>
          </a:p>
        </p:txBody>
      </p:sp>
      <p:cxnSp>
        <p:nvCxnSpPr>
          <p:cNvPr id="203" name="Google Shape;203;p24"/>
          <p:cNvCxnSpPr/>
          <p:nvPr/>
        </p:nvCxnSpPr>
        <p:spPr>
          <a:xfrm>
            <a:off x="4364550" y="1242375"/>
            <a:ext cx="414900" cy="0"/>
          </a:xfrm>
          <a:prstGeom prst="straightConnector1">
            <a:avLst/>
          </a:prstGeom>
          <a:noFill/>
          <a:ln w="28575" cap="flat" cmpd="sng">
            <a:solidFill>
              <a:schemeClr val="lt2"/>
            </a:solidFill>
            <a:prstDash val="solid"/>
            <a:round/>
            <a:headEnd type="none" w="sm" len="sm"/>
            <a:tailEnd type="none" w="sm" len="sm"/>
          </a:ln>
        </p:spPr>
      </p:cxnSp>
      <p:grpSp>
        <p:nvGrpSpPr>
          <p:cNvPr id="204" name="Google Shape;204;p24"/>
          <p:cNvGrpSpPr/>
          <p:nvPr/>
        </p:nvGrpSpPr>
        <p:grpSpPr>
          <a:xfrm>
            <a:off x="437825" y="1568589"/>
            <a:ext cx="2685450" cy="3086700"/>
            <a:chOff x="437825" y="1568589"/>
            <a:chExt cx="2685450" cy="3086700"/>
          </a:xfrm>
        </p:grpSpPr>
        <p:sp>
          <p:nvSpPr>
            <p:cNvPr id="205" name="Google Shape;205;p24"/>
            <p:cNvSpPr/>
            <p:nvPr/>
          </p:nvSpPr>
          <p:spPr>
            <a:xfrm>
              <a:off x="440075" y="1568589"/>
              <a:ext cx="2683200" cy="30867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txBox="1"/>
            <p:nvPr/>
          </p:nvSpPr>
          <p:spPr>
            <a:xfrm>
              <a:off x="437825" y="1568589"/>
              <a:ext cx="2683200" cy="411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24"/>
          <p:cNvSpPr txBox="1">
            <a:spLocks noGrp="1"/>
          </p:cNvSpPr>
          <p:nvPr>
            <p:ph type="body" idx="4294967295"/>
          </p:nvPr>
        </p:nvSpPr>
        <p:spPr>
          <a:xfrm>
            <a:off x="440125" y="1562875"/>
            <a:ext cx="2683200" cy="41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1200" b="1">
                <a:solidFill>
                  <a:schemeClr val="lt1"/>
                </a:solidFill>
              </a:rPr>
              <a:t>Macchie lunari</a:t>
            </a:r>
            <a:endParaRPr sz="1200" b="1">
              <a:solidFill>
                <a:schemeClr val="lt1"/>
              </a:solidFill>
            </a:endParaRPr>
          </a:p>
        </p:txBody>
      </p:sp>
      <p:sp>
        <p:nvSpPr>
          <p:cNvPr id="208" name="Google Shape;208;p24"/>
          <p:cNvSpPr txBox="1">
            <a:spLocks noGrp="1"/>
          </p:cNvSpPr>
          <p:nvPr>
            <p:ph type="body" idx="4294967295"/>
          </p:nvPr>
        </p:nvSpPr>
        <p:spPr>
          <a:xfrm>
            <a:off x="518000" y="2091275"/>
            <a:ext cx="2494500" cy="2563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 sz="1300" b="1"/>
              <a:t>Fisica tradizionale:</a:t>
            </a:r>
            <a:r>
              <a:rPr lang="it" sz="1400" b="1"/>
              <a:t> </a:t>
            </a:r>
            <a:r>
              <a:rPr lang="it" sz="1200"/>
              <a:t>la luna analogamente agli altri corpi celesti ha una superficie liscia e levigata.</a:t>
            </a:r>
            <a:endParaRPr sz="1200"/>
          </a:p>
          <a:p>
            <a:pPr marL="0" lvl="0" indent="0" algn="just" rtl="0">
              <a:spcBef>
                <a:spcPts val="800"/>
              </a:spcBef>
              <a:spcAft>
                <a:spcPts val="0"/>
              </a:spcAft>
              <a:buNone/>
            </a:pPr>
            <a:r>
              <a:rPr lang="it" sz="1300" b="1"/>
              <a:t>Osservazioni telescopiche di Galilei:</a:t>
            </a:r>
            <a:r>
              <a:rPr lang="it" sz="1400"/>
              <a:t> </a:t>
            </a:r>
            <a:r>
              <a:rPr lang="it" sz="1200"/>
              <a:t>si notano macchie scure, ovvero ombre proiettate dalle montagne lunari sotto l’effetto della luce solare. La superficie lunare è dunque rugosa, come quella terrestre.</a:t>
            </a:r>
            <a:endParaRPr sz="1200"/>
          </a:p>
          <a:p>
            <a:pPr marL="0" lvl="0" indent="0" algn="l" rtl="0">
              <a:spcBef>
                <a:spcPts val="800"/>
              </a:spcBef>
              <a:spcAft>
                <a:spcPts val="0"/>
              </a:spcAft>
              <a:buNone/>
            </a:pPr>
            <a:endParaRPr sz="1400"/>
          </a:p>
          <a:p>
            <a:pPr marL="457200" lvl="0" indent="0" algn="l" rtl="0">
              <a:spcBef>
                <a:spcPts val="800"/>
              </a:spcBef>
              <a:spcAft>
                <a:spcPts val="800"/>
              </a:spcAft>
              <a:buNone/>
            </a:pPr>
            <a:endParaRPr sz="1400" b="1"/>
          </a:p>
        </p:txBody>
      </p:sp>
      <p:grpSp>
        <p:nvGrpSpPr>
          <p:cNvPr id="209" name="Google Shape;209;p24"/>
          <p:cNvGrpSpPr/>
          <p:nvPr/>
        </p:nvGrpSpPr>
        <p:grpSpPr>
          <a:xfrm>
            <a:off x="3230400" y="1568589"/>
            <a:ext cx="2683200" cy="3086700"/>
            <a:chOff x="3230400" y="1568589"/>
            <a:chExt cx="2683200" cy="3086700"/>
          </a:xfrm>
        </p:grpSpPr>
        <p:sp>
          <p:nvSpPr>
            <p:cNvPr id="210" name="Google Shape;210;p24"/>
            <p:cNvSpPr/>
            <p:nvPr/>
          </p:nvSpPr>
          <p:spPr>
            <a:xfrm>
              <a:off x="3230400" y="1568589"/>
              <a:ext cx="2683200" cy="30867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4"/>
            <p:cNvSpPr txBox="1"/>
            <p:nvPr/>
          </p:nvSpPr>
          <p:spPr>
            <a:xfrm>
              <a:off x="3230400" y="1568600"/>
              <a:ext cx="2683200" cy="411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 name="Google Shape;212;p24"/>
          <p:cNvSpPr txBox="1">
            <a:spLocks noGrp="1"/>
          </p:cNvSpPr>
          <p:nvPr>
            <p:ph type="body" idx="4294967295"/>
          </p:nvPr>
        </p:nvSpPr>
        <p:spPr>
          <a:xfrm>
            <a:off x="3316800" y="1562875"/>
            <a:ext cx="2484300" cy="41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b="1">
                <a:solidFill>
                  <a:schemeClr val="lt1"/>
                </a:solidFill>
              </a:rPr>
              <a:t>I satelliti di Giove</a:t>
            </a:r>
            <a:endParaRPr b="1">
              <a:solidFill>
                <a:schemeClr val="lt1"/>
              </a:solidFill>
            </a:endParaRPr>
          </a:p>
        </p:txBody>
      </p:sp>
      <p:sp>
        <p:nvSpPr>
          <p:cNvPr id="213" name="Google Shape;213;p24"/>
          <p:cNvSpPr txBox="1">
            <a:spLocks noGrp="1"/>
          </p:cNvSpPr>
          <p:nvPr>
            <p:ph type="body" idx="4294967295"/>
          </p:nvPr>
        </p:nvSpPr>
        <p:spPr>
          <a:xfrm>
            <a:off x="3316825" y="2091275"/>
            <a:ext cx="2601300" cy="2563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it" sz="1200" b="1"/>
              <a:t>Fisica aristotelica: </a:t>
            </a:r>
            <a:r>
              <a:rPr lang="it" sz="1000"/>
              <a:t>solo la Terra in quanto immobile può essere il centro di moti astrali. </a:t>
            </a:r>
            <a:endParaRPr sz="1000"/>
          </a:p>
          <a:p>
            <a:pPr marL="0" lvl="0" indent="0" algn="just" rtl="0">
              <a:spcBef>
                <a:spcPts val="800"/>
              </a:spcBef>
              <a:spcAft>
                <a:spcPts val="800"/>
              </a:spcAft>
              <a:buClr>
                <a:schemeClr val="dk1"/>
              </a:buClr>
              <a:buSzPts val="1100"/>
              <a:buFont typeface="Arial"/>
              <a:buNone/>
            </a:pPr>
            <a:r>
              <a:rPr lang="it" sz="1200" b="1"/>
              <a:t>Osservazioni galileiane:</a:t>
            </a:r>
            <a:r>
              <a:rPr lang="it" sz="1000"/>
              <a:t> Puntando il cannocchiale su Giove Galilei scoprì che vi erano quattro astri in movimento. Questi, definiti dallo studioso “astri medicei”, compiono attorno a Giove gli stessi movimenti che la Luna compie attorno alla Terra. E se Giove può ruotare attorno al Sole con i suoi satelliti, può farlo anche la Terra con la Luna.</a:t>
            </a:r>
            <a:endParaRPr sz="1000"/>
          </a:p>
        </p:txBody>
      </p:sp>
      <p:grpSp>
        <p:nvGrpSpPr>
          <p:cNvPr id="214" name="Google Shape;214;p24"/>
          <p:cNvGrpSpPr/>
          <p:nvPr/>
        </p:nvGrpSpPr>
        <p:grpSpPr>
          <a:xfrm>
            <a:off x="6022975" y="1568589"/>
            <a:ext cx="2685450" cy="3086700"/>
            <a:chOff x="6022975" y="1568589"/>
            <a:chExt cx="2685450" cy="3086700"/>
          </a:xfrm>
        </p:grpSpPr>
        <p:sp>
          <p:nvSpPr>
            <p:cNvPr id="215" name="Google Shape;215;p24"/>
            <p:cNvSpPr/>
            <p:nvPr/>
          </p:nvSpPr>
          <p:spPr>
            <a:xfrm>
              <a:off x="6022975" y="1568589"/>
              <a:ext cx="2683200" cy="30867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4"/>
            <p:cNvSpPr txBox="1"/>
            <p:nvPr/>
          </p:nvSpPr>
          <p:spPr>
            <a:xfrm>
              <a:off x="6025225" y="1568600"/>
              <a:ext cx="2683200" cy="411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24"/>
          <p:cNvSpPr txBox="1">
            <a:spLocks noGrp="1"/>
          </p:cNvSpPr>
          <p:nvPr>
            <p:ph type="body" idx="4294967295"/>
          </p:nvPr>
        </p:nvSpPr>
        <p:spPr>
          <a:xfrm>
            <a:off x="6107075" y="1562875"/>
            <a:ext cx="2601300" cy="41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1300" b="1">
                <a:solidFill>
                  <a:schemeClr val="lt1"/>
                </a:solidFill>
                <a:highlight>
                  <a:schemeClr val="lt2"/>
                </a:highlight>
              </a:rPr>
              <a:t>Le macchie solari</a:t>
            </a:r>
            <a:endParaRPr sz="1300" b="1">
              <a:solidFill>
                <a:schemeClr val="lt1"/>
              </a:solidFill>
              <a:highlight>
                <a:schemeClr val="lt2"/>
              </a:highlight>
            </a:endParaRPr>
          </a:p>
        </p:txBody>
      </p:sp>
      <p:sp>
        <p:nvSpPr>
          <p:cNvPr id="218" name="Google Shape;218;p24"/>
          <p:cNvSpPr txBox="1">
            <a:spLocks noGrp="1"/>
          </p:cNvSpPr>
          <p:nvPr>
            <p:ph type="body" idx="4294967295"/>
          </p:nvPr>
        </p:nvSpPr>
        <p:spPr>
          <a:xfrm>
            <a:off x="6105400" y="2091277"/>
            <a:ext cx="2494500" cy="256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200" b="1"/>
              <a:t>Cosmologia tolemaica:</a:t>
            </a:r>
            <a:r>
              <a:rPr lang="it" sz="1000"/>
              <a:t> i corpi celesti sono incorruttibili e non soggetti al divenire.</a:t>
            </a:r>
            <a:endParaRPr sz="1000"/>
          </a:p>
          <a:p>
            <a:pPr marL="0" lvl="0" indent="0" algn="just" rtl="0">
              <a:spcBef>
                <a:spcPts val="800"/>
              </a:spcBef>
              <a:spcAft>
                <a:spcPts val="800"/>
              </a:spcAft>
              <a:buClr>
                <a:schemeClr val="dk1"/>
              </a:buClr>
              <a:buSzPts val="1100"/>
              <a:buFont typeface="Arial"/>
              <a:buNone/>
            </a:pPr>
            <a:r>
              <a:rPr lang="it" sz="1200" b="1"/>
              <a:t>Osservazioni galileiane:</a:t>
            </a:r>
            <a:r>
              <a:rPr lang="it" sz="1000"/>
              <a:t> il telescopio ha mostrato la presenza di macchie oscure sul Sole che apparivano e scomparivano. Ciò significa che anche i corpi celesti sono soggetti a fenomeni di alterazione e movimento.</a:t>
            </a:r>
            <a:endParaRPr sz="1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5"/>
          <p:cNvSpPr txBox="1">
            <a:spLocks noGrp="1"/>
          </p:cNvSpPr>
          <p:nvPr>
            <p:ph type="title"/>
          </p:nvPr>
        </p:nvSpPr>
        <p:spPr>
          <a:xfrm>
            <a:off x="358825"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 sz="3600">
                <a:solidFill>
                  <a:srgbClr val="7F6000"/>
                </a:solidFill>
              </a:rPr>
              <a:t>Dialogo sopra i due massimi sistemi del mondo - 1632</a:t>
            </a:r>
            <a:endParaRPr sz="3600">
              <a:solidFill>
                <a:srgbClr val="7F6000"/>
              </a:solidFill>
            </a:endParaRPr>
          </a:p>
        </p:txBody>
      </p:sp>
      <p:sp>
        <p:nvSpPr>
          <p:cNvPr id="224" name="Google Shape;224;p25"/>
          <p:cNvSpPr txBox="1"/>
          <p:nvPr/>
        </p:nvSpPr>
        <p:spPr>
          <a:xfrm>
            <a:off x="443050" y="1498850"/>
            <a:ext cx="1894800" cy="2724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it" sz="1200" b="1">
                <a:latin typeface="Economica"/>
                <a:ea typeface="Economica"/>
                <a:cs typeface="Economica"/>
                <a:sym typeface="Economica"/>
              </a:rPr>
              <a:t>Simplicio:</a:t>
            </a:r>
            <a:r>
              <a:rPr lang="it" sz="1200">
                <a:latin typeface="Economica"/>
                <a:ea typeface="Economica"/>
                <a:cs typeface="Economica"/>
                <a:sym typeface="Economica"/>
              </a:rPr>
              <a:t> mentalità tradizionalista legata all’auctoritas aristotelica </a:t>
            </a:r>
            <a:endParaRPr sz="1200">
              <a:latin typeface="Economica"/>
              <a:ea typeface="Economica"/>
              <a:cs typeface="Economica"/>
              <a:sym typeface="Economica"/>
            </a:endParaRPr>
          </a:p>
          <a:p>
            <a:pPr marL="0" lvl="0" indent="0" algn="just" rtl="0">
              <a:spcBef>
                <a:spcPts val="0"/>
              </a:spcBef>
              <a:spcAft>
                <a:spcPts val="0"/>
              </a:spcAft>
              <a:buNone/>
            </a:pPr>
            <a:endParaRPr sz="1200">
              <a:latin typeface="Economica"/>
              <a:ea typeface="Economica"/>
              <a:cs typeface="Economica"/>
              <a:sym typeface="Economica"/>
            </a:endParaRPr>
          </a:p>
          <a:p>
            <a:pPr marL="0" lvl="0" indent="0" algn="just" rtl="0">
              <a:spcBef>
                <a:spcPts val="0"/>
              </a:spcBef>
              <a:spcAft>
                <a:spcPts val="0"/>
              </a:spcAft>
              <a:buNone/>
            </a:pPr>
            <a:r>
              <a:rPr lang="it" sz="1200" b="1">
                <a:latin typeface="Economica"/>
                <a:ea typeface="Economica"/>
                <a:cs typeface="Economica"/>
                <a:sym typeface="Economica"/>
              </a:rPr>
              <a:t>Salviati</a:t>
            </a:r>
            <a:r>
              <a:rPr lang="it" sz="1200">
                <a:latin typeface="Economica"/>
                <a:ea typeface="Economica"/>
                <a:cs typeface="Economica"/>
                <a:sym typeface="Economica"/>
              </a:rPr>
              <a:t>: nobile fiorentino amico di G. Galilei, immagine della nuova mentalità scientifica rigorosa e anticonformista. </a:t>
            </a:r>
            <a:endParaRPr sz="1200">
              <a:latin typeface="Economica"/>
              <a:ea typeface="Economica"/>
              <a:cs typeface="Economica"/>
              <a:sym typeface="Economica"/>
            </a:endParaRPr>
          </a:p>
          <a:p>
            <a:pPr marL="0" lvl="0" indent="0" algn="just" rtl="0">
              <a:spcBef>
                <a:spcPts val="0"/>
              </a:spcBef>
              <a:spcAft>
                <a:spcPts val="0"/>
              </a:spcAft>
              <a:buNone/>
            </a:pPr>
            <a:r>
              <a:rPr lang="it" sz="1200">
                <a:latin typeface="Economica"/>
                <a:ea typeface="Economica"/>
                <a:cs typeface="Economica"/>
                <a:sym typeface="Economica"/>
              </a:rPr>
              <a:t> </a:t>
            </a:r>
            <a:endParaRPr sz="1200">
              <a:latin typeface="Economica"/>
              <a:ea typeface="Economica"/>
              <a:cs typeface="Economica"/>
              <a:sym typeface="Economica"/>
            </a:endParaRPr>
          </a:p>
          <a:p>
            <a:pPr marL="0" lvl="0" indent="0" algn="just" rtl="0">
              <a:spcBef>
                <a:spcPts val="0"/>
              </a:spcBef>
              <a:spcAft>
                <a:spcPts val="0"/>
              </a:spcAft>
              <a:buNone/>
            </a:pPr>
            <a:r>
              <a:rPr lang="it" sz="1200" b="1">
                <a:latin typeface="Economica"/>
                <a:ea typeface="Economica"/>
                <a:cs typeface="Economica"/>
                <a:sym typeface="Economica"/>
              </a:rPr>
              <a:t>Sagredo</a:t>
            </a:r>
            <a:r>
              <a:rPr lang="it" sz="1200">
                <a:latin typeface="Economica"/>
                <a:ea typeface="Economica"/>
                <a:cs typeface="Economica"/>
                <a:sym typeface="Economica"/>
              </a:rPr>
              <a:t>: nobile veneziano amico di Galilei, immagine della personalità libera che simpatizza con le dottrine recenti.</a:t>
            </a:r>
            <a:endParaRPr sz="1200">
              <a:latin typeface="Economica"/>
              <a:ea typeface="Economica"/>
              <a:cs typeface="Economica"/>
              <a:sym typeface="Economica"/>
            </a:endParaRPr>
          </a:p>
          <a:p>
            <a:pPr marL="0" lvl="0" indent="0" algn="just" rtl="0">
              <a:spcBef>
                <a:spcPts val="0"/>
              </a:spcBef>
              <a:spcAft>
                <a:spcPts val="0"/>
              </a:spcAft>
              <a:buNone/>
            </a:pPr>
            <a:r>
              <a:rPr lang="it" sz="1200">
                <a:latin typeface="Economica"/>
                <a:ea typeface="Economica"/>
                <a:cs typeface="Economica"/>
                <a:sym typeface="Economica"/>
              </a:rPr>
              <a:t>E’ il moderatore neutrale.</a:t>
            </a:r>
            <a:endParaRPr sz="1200">
              <a:latin typeface="Economica"/>
              <a:ea typeface="Economica"/>
              <a:cs typeface="Economica"/>
              <a:sym typeface="Economica"/>
            </a:endParaRPr>
          </a:p>
        </p:txBody>
      </p:sp>
      <p:sp>
        <p:nvSpPr>
          <p:cNvPr id="225" name="Google Shape;225;p25"/>
          <p:cNvSpPr txBox="1"/>
          <p:nvPr/>
        </p:nvSpPr>
        <p:spPr>
          <a:xfrm>
            <a:off x="2601775" y="1398338"/>
            <a:ext cx="2799900" cy="1131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it" sz="1600" b="1">
                <a:solidFill>
                  <a:srgbClr val="1155CC"/>
                </a:solidFill>
                <a:latin typeface="Economica"/>
                <a:ea typeface="Economica"/>
                <a:cs typeface="Economica"/>
                <a:sym typeface="Economica"/>
              </a:rPr>
              <a:t>Prima giornata</a:t>
            </a:r>
            <a:r>
              <a:rPr lang="it" sz="1600">
                <a:latin typeface="Economica"/>
                <a:ea typeface="Economica"/>
                <a:cs typeface="Economica"/>
                <a:sym typeface="Economica"/>
              </a:rPr>
              <a:t>:</a:t>
            </a:r>
            <a:r>
              <a:rPr lang="it">
                <a:latin typeface="Economica"/>
                <a:ea typeface="Economica"/>
                <a:cs typeface="Economica"/>
                <a:sym typeface="Economica"/>
              </a:rPr>
              <a:t> Critica alla distinzione tra mondo lunare e sub lunare attraverso le osservazioni astronomiche divulgate nel Sidereus Nuncius.</a:t>
            </a:r>
            <a:endParaRPr>
              <a:latin typeface="Economica"/>
              <a:ea typeface="Economica"/>
              <a:cs typeface="Economica"/>
              <a:sym typeface="Economica"/>
            </a:endParaRPr>
          </a:p>
        </p:txBody>
      </p:sp>
      <p:sp>
        <p:nvSpPr>
          <p:cNvPr id="226" name="Google Shape;226;p25"/>
          <p:cNvSpPr txBox="1"/>
          <p:nvPr/>
        </p:nvSpPr>
        <p:spPr>
          <a:xfrm>
            <a:off x="5665625" y="1300925"/>
            <a:ext cx="2573400" cy="35067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it" sz="1600" b="1">
                <a:solidFill>
                  <a:srgbClr val="674EA7"/>
                </a:solidFill>
                <a:latin typeface="Economica"/>
                <a:ea typeface="Economica"/>
                <a:cs typeface="Economica"/>
                <a:sym typeface="Economica"/>
              </a:rPr>
              <a:t>Seconda giornata:</a:t>
            </a:r>
            <a:r>
              <a:rPr lang="it">
                <a:solidFill>
                  <a:srgbClr val="674EA7"/>
                </a:solidFill>
                <a:latin typeface="Economica"/>
                <a:ea typeface="Economica"/>
                <a:cs typeface="Economica"/>
                <a:sym typeface="Economica"/>
              </a:rPr>
              <a:t> </a:t>
            </a:r>
            <a:r>
              <a:rPr lang="it">
                <a:latin typeface="Economica"/>
                <a:ea typeface="Economica"/>
                <a:cs typeface="Economica"/>
                <a:sym typeface="Economica"/>
              </a:rPr>
              <a:t>Confutazione degli argomenti contro il moto della Terra.</a:t>
            </a:r>
            <a:endParaRPr>
              <a:latin typeface="Economica"/>
              <a:ea typeface="Economica"/>
              <a:cs typeface="Economica"/>
              <a:sym typeface="Economica"/>
            </a:endParaRPr>
          </a:p>
          <a:p>
            <a:pPr marL="457200" lvl="0" indent="-317500" algn="just" rtl="0">
              <a:spcBef>
                <a:spcPts val="0"/>
              </a:spcBef>
              <a:spcAft>
                <a:spcPts val="0"/>
              </a:spcAft>
              <a:buSzPts val="1400"/>
              <a:buFont typeface="Economica"/>
              <a:buChar char="-"/>
            </a:pPr>
            <a:r>
              <a:rPr lang="it">
                <a:latin typeface="Economica"/>
                <a:ea typeface="Economica"/>
                <a:cs typeface="Economica"/>
                <a:sym typeface="Economica"/>
              </a:rPr>
              <a:t>Se la Terra girasse creerebbe un  vento tale da trasportare tutti gli oggetti. </a:t>
            </a:r>
            <a:endParaRPr>
              <a:latin typeface="Economica"/>
              <a:ea typeface="Economica"/>
              <a:cs typeface="Economica"/>
              <a:sym typeface="Economica"/>
            </a:endParaRPr>
          </a:p>
          <a:p>
            <a:pPr marL="0" lvl="0" indent="0" algn="just" rtl="0">
              <a:spcBef>
                <a:spcPts val="0"/>
              </a:spcBef>
              <a:spcAft>
                <a:spcPts val="0"/>
              </a:spcAft>
              <a:buNone/>
            </a:pPr>
            <a:r>
              <a:rPr lang="it">
                <a:latin typeface="Economica"/>
                <a:ea typeface="Economica"/>
                <a:cs typeface="Economica"/>
                <a:sym typeface="Economica"/>
              </a:rPr>
              <a:t>Salviati risponde che l’aria è in movimento come la Terra, per cui in rapporto ad essa è ferma, così come accade ad un individuo su una nave in  movimento.</a:t>
            </a:r>
            <a:endParaRPr>
              <a:latin typeface="Economica"/>
              <a:ea typeface="Economica"/>
              <a:cs typeface="Economica"/>
              <a:sym typeface="Economica"/>
            </a:endParaRPr>
          </a:p>
          <a:p>
            <a:pPr marL="457200" lvl="0" indent="-317500" algn="just" rtl="0">
              <a:spcBef>
                <a:spcPts val="0"/>
              </a:spcBef>
              <a:spcAft>
                <a:spcPts val="0"/>
              </a:spcAft>
              <a:buSzPts val="1400"/>
              <a:buFont typeface="Economica"/>
              <a:buChar char="-"/>
            </a:pPr>
            <a:r>
              <a:rPr lang="it">
                <a:latin typeface="Economica"/>
                <a:ea typeface="Economica"/>
                <a:cs typeface="Economica"/>
                <a:sym typeface="Economica"/>
              </a:rPr>
              <a:t>Se la Terra si muovesse da Ovest ad Est i gravi dovrebbero cadere obliquamente</a:t>
            </a:r>
            <a:endParaRPr>
              <a:latin typeface="Economica"/>
              <a:ea typeface="Economica"/>
              <a:cs typeface="Economica"/>
              <a:sym typeface="Economica"/>
            </a:endParaRPr>
          </a:p>
          <a:p>
            <a:pPr marL="0" lvl="0" indent="0" algn="just" rtl="0">
              <a:spcBef>
                <a:spcPts val="0"/>
              </a:spcBef>
              <a:spcAft>
                <a:spcPts val="0"/>
              </a:spcAft>
              <a:buNone/>
            </a:pPr>
            <a:r>
              <a:rPr lang="it">
                <a:latin typeface="Economica"/>
                <a:ea typeface="Economica"/>
                <a:cs typeface="Economica"/>
                <a:sym typeface="Economica"/>
              </a:rPr>
              <a:t>Salviati risponde che il grave partecipa del moto da Ovest verso Est e quindi, muovendosi con la Terra cade perpendicolarmente.</a:t>
            </a:r>
            <a:endParaRPr>
              <a:latin typeface="Economica"/>
              <a:ea typeface="Economica"/>
              <a:cs typeface="Economica"/>
              <a:sym typeface="Economica"/>
            </a:endParaRPr>
          </a:p>
        </p:txBody>
      </p:sp>
      <p:sp>
        <p:nvSpPr>
          <p:cNvPr id="227" name="Google Shape;227;p25"/>
          <p:cNvSpPr txBox="1"/>
          <p:nvPr/>
        </p:nvSpPr>
        <p:spPr>
          <a:xfrm>
            <a:off x="2658350" y="2780750"/>
            <a:ext cx="2573400" cy="144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600" b="1">
                <a:solidFill>
                  <a:srgbClr val="990000"/>
                </a:solidFill>
                <a:latin typeface="Economica"/>
                <a:ea typeface="Economica"/>
                <a:cs typeface="Economica"/>
                <a:sym typeface="Economica"/>
              </a:rPr>
              <a:t>Terza giornata</a:t>
            </a:r>
            <a:r>
              <a:rPr lang="it" sz="1600">
                <a:latin typeface="Economica"/>
                <a:ea typeface="Economica"/>
                <a:cs typeface="Economica"/>
                <a:sym typeface="Economica"/>
              </a:rPr>
              <a:t>:</a:t>
            </a:r>
            <a:r>
              <a:rPr lang="it">
                <a:latin typeface="Economica"/>
                <a:ea typeface="Economica"/>
                <a:cs typeface="Economica"/>
                <a:sym typeface="Economica"/>
              </a:rPr>
              <a:t> Salviati dimostra il moto di rotazione della Terra.</a:t>
            </a:r>
            <a:endParaRPr>
              <a:latin typeface="Economica"/>
              <a:ea typeface="Economica"/>
              <a:cs typeface="Economica"/>
              <a:sym typeface="Economica"/>
            </a:endParaRPr>
          </a:p>
          <a:p>
            <a:pPr marL="0" lvl="0" indent="0" algn="l" rtl="0">
              <a:spcBef>
                <a:spcPts val="0"/>
              </a:spcBef>
              <a:spcAft>
                <a:spcPts val="0"/>
              </a:spcAft>
              <a:buNone/>
            </a:pPr>
            <a:endParaRPr>
              <a:latin typeface="Economica"/>
              <a:ea typeface="Economica"/>
              <a:cs typeface="Economica"/>
              <a:sym typeface="Economica"/>
            </a:endParaRPr>
          </a:p>
          <a:p>
            <a:pPr marL="0" lvl="0" indent="0" algn="l" rtl="0">
              <a:spcBef>
                <a:spcPts val="0"/>
              </a:spcBef>
              <a:spcAft>
                <a:spcPts val="0"/>
              </a:spcAft>
              <a:buNone/>
            </a:pPr>
            <a:r>
              <a:rPr lang="it" sz="1600" b="1">
                <a:solidFill>
                  <a:srgbClr val="0C343D"/>
                </a:solidFill>
                <a:latin typeface="Economica"/>
                <a:ea typeface="Economica"/>
                <a:cs typeface="Economica"/>
                <a:sym typeface="Economica"/>
              </a:rPr>
              <a:t>Quarta giornata:</a:t>
            </a:r>
            <a:r>
              <a:rPr lang="it" sz="1600">
                <a:latin typeface="Economica"/>
                <a:ea typeface="Economica"/>
                <a:cs typeface="Economica"/>
                <a:sym typeface="Economica"/>
              </a:rPr>
              <a:t> </a:t>
            </a:r>
            <a:r>
              <a:rPr lang="it">
                <a:latin typeface="Economica"/>
                <a:ea typeface="Economica"/>
                <a:cs typeface="Economica"/>
                <a:sym typeface="Economica"/>
              </a:rPr>
              <a:t>La dottrina delle maree.</a:t>
            </a:r>
            <a:endParaRPr>
              <a:latin typeface="Economica"/>
              <a:ea typeface="Economica"/>
              <a:cs typeface="Economica"/>
              <a:sym typeface="Economic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6"/>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a:t>Fasi del metodo</a:t>
            </a:r>
            <a:endParaRPr/>
          </a:p>
        </p:txBody>
      </p:sp>
      <p:pic>
        <p:nvPicPr>
          <p:cNvPr id="233" name="Google Shape;233;p26"/>
          <p:cNvPicPr preferRelativeResize="0"/>
          <p:nvPr/>
        </p:nvPicPr>
        <p:blipFill>
          <a:blip r:embed="rId3">
            <a:alphaModFix/>
          </a:blip>
          <a:stretch>
            <a:fillRect/>
          </a:stretch>
        </p:blipFill>
        <p:spPr>
          <a:xfrm>
            <a:off x="329463" y="1147225"/>
            <a:ext cx="3917275" cy="3490900"/>
          </a:xfrm>
          <a:prstGeom prst="rect">
            <a:avLst/>
          </a:prstGeom>
          <a:noFill/>
          <a:ln>
            <a:noFill/>
          </a:ln>
        </p:spPr>
      </p:pic>
      <p:sp>
        <p:nvSpPr>
          <p:cNvPr id="234" name="Google Shape;234;p26"/>
          <p:cNvSpPr txBox="1">
            <a:spLocks noGrp="1"/>
          </p:cNvSpPr>
          <p:nvPr>
            <p:ph type="body" idx="2"/>
          </p:nvPr>
        </p:nvSpPr>
        <p:spPr>
          <a:xfrm>
            <a:off x="4939500" y="833375"/>
            <a:ext cx="882600" cy="2143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chemeClr val="dk1"/>
              </a:solidFill>
              <a:latin typeface="Arial"/>
              <a:ea typeface="Arial"/>
              <a:cs typeface="Arial"/>
              <a:sym typeface="Arial"/>
            </a:endParaRPr>
          </a:p>
          <a:p>
            <a:pPr marL="0" lvl="0" indent="0" algn="ctr" rtl="0">
              <a:lnSpc>
                <a:spcPct val="100000"/>
              </a:lnSpc>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a:p>
            <a:pPr marL="0" lvl="0" indent="0" algn="l" rtl="0">
              <a:spcBef>
                <a:spcPts val="0"/>
              </a:spcBef>
              <a:spcAft>
                <a:spcPts val="1600"/>
              </a:spcAft>
              <a:buNone/>
            </a:pPr>
            <a:endParaRPr/>
          </a:p>
        </p:txBody>
      </p:sp>
      <p:sp>
        <p:nvSpPr>
          <p:cNvPr id="235" name="Google Shape;235;p26"/>
          <p:cNvSpPr txBox="1"/>
          <p:nvPr/>
        </p:nvSpPr>
        <p:spPr>
          <a:xfrm>
            <a:off x="345275" y="154775"/>
            <a:ext cx="8215200" cy="67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sz="3000">
                <a:latin typeface="Economica"/>
                <a:ea typeface="Economica"/>
                <a:cs typeface="Economica"/>
                <a:sym typeface="Economica"/>
              </a:rPr>
              <a:t>Le fasi del metodo galileiano</a:t>
            </a:r>
            <a:endParaRPr sz="3000">
              <a:latin typeface="Economica"/>
              <a:ea typeface="Economica"/>
              <a:cs typeface="Economica"/>
              <a:sym typeface="Economica"/>
            </a:endParaRPr>
          </a:p>
        </p:txBody>
      </p:sp>
      <p:cxnSp>
        <p:nvCxnSpPr>
          <p:cNvPr id="236" name="Google Shape;236;p26"/>
          <p:cNvCxnSpPr/>
          <p:nvPr/>
        </p:nvCxnSpPr>
        <p:spPr>
          <a:xfrm rot="10800000">
            <a:off x="5476875" y="1147225"/>
            <a:ext cx="0" cy="1583700"/>
          </a:xfrm>
          <a:prstGeom prst="straightConnector1">
            <a:avLst/>
          </a:prstGeom>
          <a:noFill/>
          <a:ln w="9525" cap="flat" cmpd="sng">
            <a:solidFill>
              <a:srgbClr val="000000"/>
            </a:solidFill>
            <a:prstDash val="solid"/>
            <a:round/>
            <a:headEnd type="none" w="med" len="med"/>
            <a:tailEnd type="triangle" w="med" len="med"/>
          </a:ln>
        </p:spPr>
      </p:cxnSp>
      <p:sp>
        <p:nvSpPr>
          <p:cNvPr id="237" name="Google Shape;237;p26"/>
          <p:cNvSpPr txBox="1"/>
          <p:nvPr/>
        </p:nvSpPr>
        <p:spPr>
          <a:xfrm>
            <a:off x="4833950" y="3202775"/>
            <a:ext cx="1666800" cy="116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it" sz="1800">
                <a:solidFill>
                  <a:schemeClr val="dk1"/>
                </a:solidFill>
              </a:rPr>
              <a:t>Sensate esperienze</a:t>
            </a:r>
            <a:endParaRPr sz="1800">
              <a:solidFill>
                <a:schemeClr val="dk1"/>
              </a:solidFill>
            </a:endParaRPr>
          </a:p>
          <a:p>
            <a:pPr marL="0" lvl="0" indent="0" algn="ctr" rtl="0">
              <a:spcBef>
                <a:spcPts val="0"/>
              </a:spcBef>
              <a:spcAft>
                <a:spcPts val="0"/>
              </a:spcAft>
              <a:buClr>
                <a:schemeClr val="dk1"/>
              </a:buClr>
              <a:buSzPts val="1100"/>
              <a:buFont typeface="Arial"/>
              <a:buNone/>
            </a:pPr>
            <a:endParaRPr>
              <a:solidFill>
                <a:schemeClr val="dk1"/>
              </a:solidFill>
            </a:endParaRPr>
          </a:p>
          <a:p>
            <a:pPr marL="0" lvl="0" indent="0" algn="ctr" rtl="0">
              <a:spcBef>
                <a:spcPts val="0"/>
              </a:spcBef>
              <a:spcAft>
                <a:spcPts val="0"/>
              </a:spcAft>
              <a:buClr>
                <a:schemeClr val="dk1"/>
              </a:buClr>
              <a:buSzPts val="1100"/>
              <a:buFont typeface="Arial"/>
              <a:buNone/>
            </a:pPr>
            <a:r>
              <a:rPr lang="it">
                <a:solidFill>
                  <a:schemeClr val="dk1"/>
                </a:solidFill>
              </a:rPr>
              <a:t>Momento induttivo</a:t>
            </a:r>
            <a:endParaRPr>
              <a:solidFill>
                <a:schemeClr val="dk1"/>
              </a:solidFill>
            </a:endParaRPr>
          </a:p>
          <a:p>
            <a:pPr marL="0" lvl="0" indent="0" algn="l" rtl="0">
              <a:spcBef>
                <a:spcPts val="0"/>
              </a:spcBef>
              <a:spcAft>
                <a:spcPts val="0"/>
              </a:spcAft>
              <a:buNone/>
            </a:pPr>
            <a:endParaRPr/>
          </a:p>
        </p:txBody>
      </p:sp>
      <p:sp>
        <p:nvSpPr>
          <p:cNvPr id="238" name="Google Shape;238;p26"/>
          <p:cNvSpPr txBox="1"/>
          <p:nvPr/>
        </p:nvSpPr>
        <p:spPr>
          <a:xfrm>
            <a:off x="7143725" y="214325"/>
            <a:ext cx="1750200" cy="2333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t" sz="1800">
                <a:solidFill>
                  <a:schemeClr val="dk1"/>
                </a:solidFill>
              </a:rPr>
              <a:t>Necessarie dimostrazioni</a:t>
            </a:r>
            <a:endParaRPr sz="1800">
              <a:solidFill>
                <a:schemeClr val="dk1"/>
              </a:solidFill>
            </a:endParaRPr>
          </a:p>
          <a:p>
            <a:pPr marL="0" lvl="0" indent="0" algn="ctr" rtl="0">
              <a:spcBef>
                <a:spcPts val="0"/>
              </a:spcBef>
              <a:spcAft>
                <a:spcPts val="0"/>
              </a:spcAft>
              <a:buNone/>
            </a:pPr>
            <a:endParaRPr>
              <a:solidFill>
                <a:schemeClr val="dk1"/>
              </a:solidFill>
            </a:endParaRPr>
          </a:p>
          <a:p>
            <a:pPr marL="0" lvl="0" indent="0" algn="ctr" rtl="0">
              <a:spcBef>
                <a:spcPts val="0"/>
              </a:spcBef>
              <a:spcAft>
                <a:spcPts val="0"/>
              </a:spcAft>
              <a:buNone/>
            </a:pPr>
            <a:r>
              <a:rPr lang="it">
                <a:solidFill>
                  <a:schemeClr val="dk1"/>
                </a:solidFill>
              </a:rPr>
              <a:t>Momento deduttivo</a:t>
            </a:r>
            <a:endParaRPr/>
          </a:p>
        </p:txBody>
      </p:sp>
      <p:cxnSp>
        <p:nvCxnSpPr>
          <p:cNvPr id="239" name="Google Shape;239;p26"/>
          <p:cNvCxnSpPr/>
          <p:nvPr/>
        </p:nvCxnSpPr>
        <p:spPr>
          <a:xfrm>
            <a:off x="8012825" y="2190750"/>
            <a:ext cx="12000" cy="1536000"/>
          </a:xfrm>
          <a:prstGeom prst="straightConnector1">
            <a:avLst/>
          </a:prstGeom>
          <a:noFill/>
          <a:ln w="9525" cap="flat" cmpd="sng">
            <a:solidFill>
              <a:srgbClr val="000000"/>
            </a:solidFill>
            <a:prstDash val="solid"/>
            <a:round/>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7"/>
          <p:cNvSpPr txBox="1">
            <a:spLocks noGrp="1"/>
          </p:cNvSpPr>
          <p:nvPr>
            <p:ph type="title"/>
          </p:nvPr>
        </p:nvSpPr>
        <p:spPr>
          <a:xfrm>
            <a:off x="311700" y="315925"/>
            <a:ext cx="39387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a:t>Sensate esperienze</a:t>
            </a:r>
            <a:endParaRPr/>
          </a:p>
        </p:txBody>
      </p:sp>
      <p:sp>
        <p:nvSpPr>
          <p:cNvPr id="245" name="Google Shape;245;p27"/>
          <p:cNvSpPr txBox="1">
            <a:spLocks noGrp="1"/>
          </p:cNvSpPr>
          <p:nvPr>
            <p:ph type="body" idx="1"/>
          </p:nvPr>
        </p:nvSpPr>
        <p:spPr>
          <a:xfrm>
            <a:off x="311700" y="1225225"/>
            <a:ext cx="3999900" cy="2938800"/>
          </a:xfrm>
          <a:prstGeom prst="rect">
            <a:avLst/>
          </a:prstGeom>
        </p:spPr>
        <p:txBody>
          <a:bodyPr spcFirstLastPara="1" wrap="square" lIns="91425" tIns="91425" rIns="91425" bIns="91425" anchor="t" anchorCtr="0">
            <a:noAutofit/>
          </a:bodyPr>
          <a:lstStyle/>
          <a:p>
            <a:pPr marL="457200" lvl="0" indent="-330200" algn="just" rtl="0">
              <a:spcBef>
                <a:spcPts val="0"/>
              </a:spcBef>
              <a:spcAft>
                <a:spcPts val="0"/>
              </a:spcAft>
              <a:buSzPts val="1600"/>
              <a:buFont typeface="Economica"/>
              <a:buChar char="-"/>
            </a:pPr>
            <a:r>
              <a:rPr lang="it" sz="1600">
                <a:latin typeface="Economica"/>
                <a:ea typeface="Economica"/>
                <a:cs typeface="Economica"/>
                <a:sym typeface="Economica"/>
              </a:rPr>
              <a:t>Esperienza dei sensi, </a:t>
            </a:r>
            <a:endParaRPr sz="1600">
              <a:latin typeface="Economica"/>
              <a:ea typeface="Economica"/>
              <a:cs typeface="Economica"/>
              <a:sym typeface="Economica"/>
            </a:endParaRPr>
          </a:p>
          <a:p>
            <a:pPr marL="457200" lvl="0" indent="-330200" algn="just" rtl="0">
              <a:spcBef>
                <a:spcPts val="0"/>
              </a:spcBef>
              <a:spcAft>
                <a:spcPts val="0"/>
              </a:spcAft>
              <a:buSzPts val="1600"/>
              <a:buFont typeface="Economica"/>
              <a:buChar char="-"/>
            </a:pPr>
            <a:r>
              <a:rPr lang="it" sz="1600">
                <a:latin typeface="Economica"/>
                <a:ea typeface="Economica"/>
                <a:cs typeface="Economica"/>
                <a:sym typeface="Economica"/>
              </a:rPr>
              <a:t>momento Osservativo - induttivo</a:t>
            </a:r>
            <a:endParaRPr sz="1600">
              <a:latin typeface="Economica"/>
              <a:ea typeface="Economica"/>
              <a:cs typeface="Economica"/>
              <a:sym typeface="Economica"/>
            </a:endParaRPr>
          </a:p>
          <a:p>
            <a:pPr marL="0" lvl="0" indent="0" algn="just" rtl="0">
              <a:spcBef>
                <a:spcPts val="1600"/>
              </a:spcBef>
              <a:spcAft>
                <a:spcPts val="0"/>
              </a:spcAft>
              <a:buNone/>
            </a:pPr>
            <a:r>
              <a:rPr lang="it" sz="1600">
                <a:latin typeface="Economica"/>
                <a:ea typeface="Economica"/>
                <a:cs typeface="Economica"/>
                <a:sym typeface="Economica"/>
              </a:rPr>
              <a:t>Presuppongono le necessarie dimostrazioni perchè: </a:t>
            </a:r>
            <a:endParaRPr sz="1600">
              <a:latin typeface="Economica"/>
              <a:ea typeface="Economica"/>
              <a:cs typeface="Economica"/>
              <a:sym typeface="Economica"/>
            </a:endParaRPr>
          </a:p>
          <a:p>
            <a:pPr marL="457200" lvl="0" indent="-330200" algn="just" rtl="0">
              <a:spcBef>
                <a:spcPts val="1600"/>
              </a:spcBef>
              <a:spcAft>
                <a:spcPts val="0"/>
              </a:spcAft>
              <a:buSzPts val="1600"/>
              <a:buFont typeface="Economica"/>
              <a:buAutoNum type="arabicPeriod"/>
            </a:pPr>
            <a:r>
              <a:rPr lang="it" sz="1600">
                <a:latin typeface="Economica"/>
                <a:ea typeface="Economica"/>
                <a:cs typeface="Economica"/>
                <a:sym typeface="Economica"/>
              </a:rPr>
              <a:t>le esperienze vanno rielaborate in un contesto matematico - razionale e quindi spogliate dei loro caratteri qualitativi e ridotte ad elementi quantitativi</a:t>
            </a:r>
            <a:endParaRPr sz="1600">
              <a:latin typeface="Economica"/>
              <a:ea typeface="Economica"/>
              <a:cs typeface="Economica"/>
              <a:sym typeface="Economica"/>
            </a:endParaRPr>
          </a:p>
          <a:p>
            <a:pPr marL="457200" lvl="0" indent="-330200" algn="just" rtl="0">
              <a:spcBef>
                <a:spcPts val="0"/>
              </a:spcBef>
              <a:spcAft>
                <a:spcPts val="0"/>
              </a:spcAft>
              <a:buSzPts val="1600"/>
              <a:buFont typeface="Economica"/>
              <a:buAutoNum type="arabicPeriod"/>
            </a:pPr>
            <a:r>
              <a:rPr lang="it" sz="1600">
                <a:latin typeface="Economica"/>
                <a:ea typeface="Economica"/>
                <a:cs typeface="Economica"/>
                <a:sym typeface="Economica"/>
              </a:rPr>
              <a:t>le esperienze dei sensi sono “cariche di teoria” perchè già in partenza sono illuminate da un’ipotesi.</a:t>
            </a:r>
            <a:endParaRPr sz="1600">
              <a:latin typeface="Economica"/>
              <a:ea typeface="Economica"/>
              <a:cs typeface="Economica"/>
              <a:sym typeface="Economica"/>
            </a:endParaRPr>
          </a:p>
        </p:txBody>
      </p:sp>
      <p:sp>
        <p:nvSpPr>
          <p:cNvPr id="246" name="Google Shape;246;p27"/>
          <p:cNvSpPr txBox="1">
            <a:spLocks noGrp="1"/>
          </p:cNvSpPr>
          <p:nvPr>
            <p:ph type="body" idx="2"/>
          </p:nvPr>
        </p:nvSpPr>
        <p:spPr>
          <a:xfrm>
            <a:off x="4832400" y="1225225"/>
            <a:ext cx="3999900" cy="2739600"/>
          </a:xfrm>
          <a:prstGeom prst="rect">
            <a:avLst/>
          </a:prstGeom>
        </p:spPr>
        <p:txBody>
          <a:bodyPr spcFirstLastPara="1" wrap="square" lIns="91425" tIns="91425" rIns="91425" bIns="91425" anchor="t" anchorCtr="0">
            <a:noAutofit/>
          </a:bodyPr>
          <a:lstStyle/>
          <a:p>
            <a:pPr marL="457200" lvl="0" indent="-330200" algn="just" rtl="0">
              <a:spcBef>
                <a:spcPts val="0"/>
              </a:spcBef>
              <a:spcAft>
                <a:spcPts val="0"/>
              </a:spcAft>
              <a:buSzPts val="1600"/>
              <a:buFont typeface="Economica"/>
              <a:buChar char="-"/>
            </a:pPr>
            <a:r>
              <a:rPr lang="it" sz="1600">
                <a:latin typeface="Economica"/>
                <a:ea typeface="Economica"/>
                <a:cs typeface="Economica"/>
                <a:sym typeface="Economica"/>
              </a:rPr>
              <a:t>Ragionamenti logici condotti su base matematica, partendo da un’intuizione che va verificata con l’esperimento.</a:t>
            </a:r>
            <a:endParaRPr sz="1600">
              <a:latin typeface="Economica"/>
              <a:ea typeface="Economica"/>
              <a:cs typeface="Economica"/>
              <a:sym typeface="Economica"/>
            </a:endParaRPr>
          </a:p>
          <a:p>
            <a:pPr marL="457200" lvl="0" indent="-330200" algn="just" rtl="0">
              <a:spcBef>
                <a:spcPts val="0"/>
              </a:spcBef>
              <a:spcAft>
                <a:spcPts val="0"/>
              </a:spcAft>
              <a:buSzPts val="1600"/>
              <a:buFont typeface="Economica"/>
              <a:buChar char="-"/>
            </a:pPr>
            <a:r>
              <a:rPr lang="it" sz="1600">
                <a:latin typeface="Economica"/>
                <a:ea typeface="Economica"/>
                <a:cs typeface="Economica"/>
                <a:sym typeface="Economica"/>
              </a:rPr>
              <a:t>Momento ipotetico - deduttivo.</a:t>
            </a:r>
            <a:endParaRPr sz="1600">
              <a:latin typeface="Economica"/>
              <a:ea typeface="Economica"/>
              <a:cs typeface="Economica"/>
              <a:sym typeface="Economica"/>
            </a:endParaRPr>
          </a:p>
          <a:p>
            <a:pPr marL="0" lvl="0" indent="0" algn="just" rtl="0">
              <a:spcBef>
                <a:spcPts val="1600"/>
              </a:spcBef>
              <a:spcAft>
                <a:spcPts val="0"/>
              </a:spcAft>
              <a:buNone/>
            </a:pPr>
            <a:r>
              <a:rPr lang="it" sz="1600">
                <a:latin typeface="Economica"/>
                <a:ea typeface="Economica"/>
                <a:cs typeface="Economica"/>
                <a:sym typeface="Economica"/>
              </a:rPr>
              <a:t>Presuppongono le sensate esperienze perchè:</a:t>
            </a:r>
            <a:endParaRPr sz="1600">
              <a:latin typeface="Economica"/>
              <a:ea typeface="Economica"/>
              <a:cs typeface="Economica"/>
              <a:sym typeface="Economica"/>
            </a:endParaRPr>
          </a:p>
          <a:p>
            <a:pPr marL="457200" lvl="0" indent="-330200" algn="just" rtl="0">
              <a:spcBef>
                <a:spcPts val="1600"/>
              </a:spcBef>
              <a:spcAft>
                <a:spcPts val="0"/>
              </a:spcAft>
              <a:buSzPts val="1600"/>
              <a:buFont typeface="Economica"/>
              <a:buAutoNum type="arabicPeriod"/>
            </a:pPr>
            <a:r>
              <a:rPr lang="it" sz="1600">
                <a:latin typeface="Economica"/>
                <a:ea typeface="Economica"/>
                <a:cs typeface="Economica"/>
                <a:sym typeface="Economica"/>
              </a:rPr>
              <a:t>I ragionamenti e le intuizioni  nascono dall’osservazione dei fenomeni</a:t>
            </a:r>
            <a:endParaRPr sz="1600">
              <a:latin typeface="Economica"/>
              <a:ea typeface="Economica"/>
              <a:cs typeface="Economica"/>
              <a:sym typeface="Economica"/>
            </a:endParaRPr>
          </a:p>
        </p:txBody>
      </p:sp>
      <p:sp>
        <p:nvSpPr>
          <p:cNvPr id="247" name="Google Shape;247;p27"/>
          <p:cNvSpPr txBox="1"/>
          <p:nvPr/>
        </p:nvSpPr>
        <p:spPr>
          <a:xfrm>
            <a:off x="4572025" y="315925"/>
            <a:ext cx="4331700" cy="72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it" sz="4200">
                <a:solidFill>
                  <a:schemeClr val="dk1"/>
                </a:solidFill>
                <a:latin typeface="Economica"/>
                <a:ea typeface="Economica"/>
                <a:cs typeface="Economica"/>
                <a:sym typeface="Economica"/>
              </a:rPr>
              <a:t>Necessarie dimostrazioni</a:t>
            </a:r>
            <a:endParaRPr/>
          </a:p>
        </p:txBody>
      </p:sp>
      <p:sp>
        <p:nvSpPr>
          <p:cNvPr id="248" name="Google Shape;248;p27"/>
          <p:cNvSpPr txBox="1"/>
          <p:nvPr/>
        </p:nvSpPr>
        <p:spPr>
          <a:xfrm>
            <a:off x="311700" y="4250525"/>
            <a:ext cx="8522700" cy="60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a:solidFill>
                  <a:schemeClr val="lt2"/>
                </a:solidFill>
              </a:rPr>
              <a:t>Sensate esperienze e necessarie dimostrazioni sono due momenti indissolubili del metodo scientifico.</a:t>
            </a:r>
            <a:endParaRPr>
              <a:solidFill>
                <a:schemeClr val="lt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252"/>
        <p:cNvGrpSpPr/>
        <p:nvPr/>
      </p:nvGrpSpPr>
      <p:grpSpPr>
        <a:xfrm>
          <a:off x="0" y="0"/>
          <a:ext cx="0" cy="0"/>
          <a:chOff x="0" y="0"/>
          <a:chExt cx="0" cy="0"/>
        </a:xfrm>
      </p:grpSpPr>
      <p:sp>
        <p:nvSpPr>
          <p:cNvPr id="253" name="Google Shape;253;p28"/>
          <p:cNvSpPr txBox="1">
            <a:spLocks noGrp="1"/>
          </p:cNvSpPr>
          <p:nvPr>
            <p:ph type="title"/>
          </p:nvPr>
        </p:nvSpPr>
        <p:spPr>
          <a:xfrm>
            <a:off x="490250" y="526350"/>
            <a:ext cx="5797500" cy="11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t" sz="4400" b="1">
                <a:latin typeface="Economica"/>
                <a:ea typeface="Economica"/>
                <a:cs typeface="Economica"/>
                <a:sym typeface="Economica"/>
              </a:rPr>
              <a:t>L’importanza della matematica...</a:t>
            </a:r>
            <a:endParaRPr sz="4400">
              <a:latin typeface="Economica"/>
              <a:ea typeface="Economica"/>
              <a:cs typeface="Economica"/>
              <a:sym typeface="Economica"/>
            </a:endParaRPr>
          </a:p>
        </p:txBody>
      </p:sp>
      <p:sp>
        <p:nvSpPr>
          <p:cNvPr id="254" name="Google Shape;254;p28"/>
          <p:cNvSpPr txBox="1"/>
          <p:nvPr/>
        </p:nvSpPr>
        <p:spPr>
          <a:xfrm>
            <a:off x="593450" y="1975050"/>
            <a:ext cx="8102700" cy="1193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it" sz="1800">
                <a:latin typeface="Economica"/>
                <a:ea typeface="Economica"/>
                <a:cs typeface="Economica"/>
                <a:sym typeface="Economica"/>
              </a:rPr>
              <a:t>Nel nuovo contesto scientifico </a:t>
            </a:r>
            <a:r>
              <a:rPr lang="it" sz="1800" u="sng">
                <a:latin typeface="Economica"/>
                <a:ea typeface="Economica"/>
                <a:cs typeface="Economica"/>
                <a:sym typeface="Economica"/>
              </a:rPr>
              <a:t>la matematica diviene il linguaggio della fisica</a:t>
            </a:r>
            <a:r>
              <a:rPr lang="it" sz="1800">
                <a:latin typeface="Economica"/>
                <a:ea typeface="Economica"/>
                <a:cs typeface="Economica"/>
                <a:sym typeface="Economica"/>
              </a:rPr>
              <a:t>, un linguaggio non più legato alla logica sillogistica tradizionale, non amplificativa del sapere, ma </a:t>
            </a:r>
            <a:r>
              <a:rPr lang="it" sz="1800" u="sng">
                <a:latin typeface="Economica"/>
                <a:ea typeface="Economica"/>
                <a:cs typeface="Economica"/>
                <a:sym typeface="Economica"/>
              </a:rPr>
              <a:t>un nuovo strumento di scoperta scientifica che consente di verificare nuove ipotesi sui fenomeni</a:t>
            </a:r>
            <a:r>
              <a:rPr lang="it" sz="1800">
                <a:latin typeface="Economica"/>
                <a:ea typeface="Economica"/>
                <a:cs typeface="Economica"/>
                <a:sym typeface="Economica"/>
              </a:rPr>
              <a:t>. E’ grazie alla rivoluzione scientifica che, la più teorica ed astratta delle scienze trova applicazione pratica nelle fisica.</a:t>
            </a:r>
            <a:endParaRPr sz="1800">
              <a:latin typeface="Economica"/>
              <a:ea typeface="Economica"/>
              <a:cs typeface="Economica"/>
              <a:sym typeface="Economic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cxnSp>
        <p:nvCxnSpPr>
          <p:cNvPr id="68" name="Google Shape;68;p14"/>
          <p:cNvCxnSpPr/>
          <p:nvPr/>
        </p:nvCxnSpPr>
        <p:spPr>
          <a:xfrm>
            <a:off x="420075" y="2927037"/>
            <a:ext cx="8336100" cy="0"/>
          </a:xfrm>
          <a:prstGeom prst="straightConnector1">
            <a:avLst/>
          </a:prstGeom>
          <a:noFill/>
          <a:ln w="19050" cap="flat" cmpd="sng">
            <a:solidFill>
              <a:schemeClr val="dk1"/>
            </a:solidFill>
            <a:prstDash val="dot"/>
            <a:round/>
            <a:headEnd type="none" w="sm" len="sm"/>
            <a:tailEnd type="none" w="sm" len="sm"/>
          </a:ln>
        </p:spPr>
      </p:cxnSp>
      <p:sp>
        <p:nvSpPr>
          <p:cNvPr id="69" name="Google Shape;69;p1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
              <a:t>La Rivoluzione scientifica</a:t>
            </a:r>
            <a:endParaRPr/>
          </a:p>
        </p:txBody>
      </p:sp>
      <p:grpSp>
        <p:nvGrpSpPr>
          <p:cNvPr id="70" name="Google Shape;70;p14"/>
          <p:cNvGrpSpPr/>
          <p:nvPr/>
        </p:nvGrpSpPr>
        <p:grpSpPr>
          <a:xfrm>
            <a:off x="369350" y="2864883"/>
            <a:ext cx="129000" cy="770742"/>
            <a:chOff x="369350" y="2864883"/>
            <a:chExt cx="129000" cy="770742"/>
          </a:xfrm>
        </p:grpSpPr>
        <p:sp>
          <p:nvSpPr>
            <p:cNvPr id="71" name="Google Shape;71;p14"/>
            <p:cNvSpPr/>
            <p:nvPr/>
          </p:nvSpPr>
          <p:spPr>
            <a:xfrm>
              <a:off x="369350" y="2864883"/>
              <a:ext cx="129000" cy="129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 name="Google Shape;72;p14"/>
            <p:cNvCxnSpPr/>
            <p:nvPr/>
          </p:nvCxnSpPr>
          <p:spPr>
            <a:xfrm>
              <a:off x="433850" y="2991525"/>
              <a:ext cx="0" cy="644100"/>
            </a:xfrm>
            <a:prstGeom prst="straightConnector1">
              <a:avLst/>
            </a:prstGeom>
            <a:noFill/>
            <a:ln w="9525" cap="flat" cmpd="sng">
              <a:solidFill>
                <a:schemeClr val="accent1"/>
              </a:solidFill>
              <a:prstDash val="solid"/>
              <a:round/>
              <a:headEnd type="none" w="sm" len="sm"/>
              <a:tailEnd type="oval" w="med" len="med"/>
            </a:ln>
          </p:spPr>
        </p:cxnSp>
      </p:grpSp>
      <p:sp>
        <p:nvSpPr>
          <p:cNvPr id="73" name="Google Shape;73;p14"/>
          <p:cNvSpPr txBox="1">
            <a:spLocks noGrp="1"/>
          </p:cNvSpPr>
          <p:nvPr>
            <p:ph type="body" idx="4294967295"/>
          </p:nvPr>
        </p:nvSpPr>
        <p:spPr>
          <a:xfrm>
            <a:off x="464100" y="3238125"/>
            <a:ext cx="2174400" cy="121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a:t>1543</a:t>
            </a:r>
            <a:endParaRPr b="1"/>
          </a:p>
          <a:p>
            <a:pPr marL="0" lvl="0" indent="0" algn="l" rtl="0">
              <a:spcBef>
                <a:spcPts val="0"/>
              </a:spcBef>
              <a:spcAft>
                <a:spcPts val="0"/>
              </a:spcAft>
              <a:buClr>
                <a:schemeClr val="dk1"/>
              </a:buClr>
              <a:buSzPts val="1100"/>
              <a:buFont typeface="Arial"/>
              <a:buNone/>
            </a:pPr>
            <a:r>
              <a:rPr lang="it" sz="1100" b="1"/>
              <a:t>Copernico</a:t>
            </a:r>
            <a:r>
              <a:rPr lang="it" sz="1100"/>
              <a:t> - </a:t>
            </a:r>
            <a:r>
              <a:rPr lang="it" sz="1000"/>
              <a:t>De Revolutionibus orbium coelestium  </a:t>
            </a:r>
            <a:endParaRPr sz="1000"/>
          </a:p>
        </p:txBody>
      </p:sp>
      <p:grpSp>
        <p:nvGrpSpPr>
          <p:cNvPr id="74" name="Google Shape;74;p14"/>
          <p:cNvGrpSpPr/>
          <p:nvPr/>
        </p:nvGrpSpPr>
        <p:grpSpPr>
          <a:xfrm>
            <a:off x="1553050" y="1736575"/>
            <a:ext cx="129000" cy="1254971"/>
            <a:chOff x="1553050" y="1736575"/>
            <a:chExt cx="129000" cy="1254971"/>
          </a:xfrm>
        </p:grpSpPr>
        <p:sp>
          <p:nvSpPr>
            <p:cNvPr id="75" name="Google Shape;75;p14"/>
            <p:cNvSpPr/>
            <p:nvPr/>
          </p:nvSpPr>
          <p:spPr>
            <a:xfrm>
              <a:off x="1553050" y="2862546"/>
              <a:ext cx="129000" cy="129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6" name="Google Shape;76;p14"/>
            <p:cNvCxnSpPr/>
            <p:nvPr/>
          </p:nvCxnSpPr>
          <p:spPr>
            <a:xfrm rot="10800000">
              <a:off x="1614125" y="1736575"/>
              <a:ext cx="0" cy="1128300"/>
            </a:xfrm>
            <a:prstGeom prst="straightConnector1">
              <a:avLst/>
            </a:prstGeom>
            <a:noFill/>
            <a:ln w="9525" cap="flat" cmpd="sng">
              <a:solidFill>
                <a:schemeClr val="accent1"/>
              </a:solidFill>
              <a:prstDash val="solid"/>
              <a:round/>
              <a:headEnd type="none" w="sm" len="sm"/>
              <a:tailEnd type="oval" w="med" len="med"/>
            </a:ln>
          </p:spPr>
        </p:cxnSp>
      </p:grpSp>
      <p:sp>
        <p:nvSpPr>
          <p:cNvPr id="77" name="Google Shape;77;p14"/>
          <p:cNvSpPr txBox="1">
            <a:spLocks noGrp="1"/>
          </p:cNvSpPr>
          <p:nvPr>
            <p:ph type="body" idx="4294967295"/>
          </p:nvPr>
        </p:nvSpPr>
        <p:spPr>
          <a:xfrm>
            <a:off x="1629250" y="1492700"/>
            <a:ext cx="2174400" cy="109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a:t>1577</a:t>
            </a:r>
            <a:endParaRPr b="1"/>
          </a:p>
          <a:p>
            <a:pPr marL="0" lvl="0" indent="0" algn="l" rtl="0">
              <a:spcBef>
                <a:spcPts val="0"/>
              </a:spcBef>
              <a:spcAft>
                <a:spcPts val="0"/>
              </a:spcAft>
              <a:buNone/>
            </a:pPr>
            <a:r>
              <a:rPr lang="it" sz="1100" b="1"/>
              <a:t>Tycho Brahe</a:t>
            </a:r>
            <a:r>
              <a:rPr lang="it" sz="1100"/>
              <a:t> ed il sistema Thychonico</a:t>
            </a:r>
            <a:endParaRPr sz="1100"/>
          </a:p>
        </p:txBody>
      </p:sp>
      <p:grpSp>
        <p:nvGrpSpPr>
          <p:cNvPr id="78" name="Google Shape;78;p14"/>
          <p:cNvGrpSpPr/>
          <p:nvPr/>
        </p:nvGrpSpPr>
        <p:grpSpPr>
          <a:xfrm>
            <a:off x="3484800" y="2862533"/>
            <a:ext cx="129000" cy="773079"/>
            <a:chOff x="3484800" y="2862533"/>
            <a:chExt cx="129000" cy="773079"/>
          </a:xfrm>
        </p:grpSpPr>
        <p:sp>
          <p:nvSpPr>
            <p:cNvPr id="79" name="Google Shape;79;p14"/>
            <p:cNvSpPr/>
            <p:nvPr/>
          </p:nvSpPr>
          <p:spPr>
            <a:xfrm>
              <a:off x="3484800" y="2862533"/>
              <a:ext cx="129000" cy="129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0" name="Google Shape;80;p14"/>
            <p:cNvCxnSpPr/>
            <p:nvPr/>
          </p:nvCxnSpPr>
          <p:spPr>
            <a:xfrm>
              <a:off x="3546200" y="2991513"/>
              <a:ext cx="0" cy="644100"/>
            </a:xfrm>
            <a:prstGeom prst="straightConnector1">
              <a:avLst/>
            </a:prstGeom>
            <a:noFill/>
            <a:ln w="9525" cap="flat" cmpd="sng">
              <a:solidFill>
                <a:schemeClr val="accent1"/>
              </a:solidFill>
              <a:prstDash val="solid"/>
              <a:round/>
              <a:headEnd type="none" w="sm" len="sm"/>
              <a:tailEnd type="oval" w="med" len="med"/>
            </a:ln>
          </p:spPr>
        </p:cxnSp>
      </p:grpSp>
      <p:sp>
        <p:nvSpPr>
          <p:cNvPr id="81" name="Google Shape;81;p14"/>
          <p:cNvSpPr txBox="1">
            <a:spLocks noGrp="1"/>
          </p:cNvSpPr>
          <p:nvPr>
            <p:ph type="body" idx="4294967295"/>
          </p:nvPr>
        </p:nvSpPr>
        <p:spPr>
          <a:xfrm>
            <a:off x="3561000" y="3238050"/>
            <a:ext cx="2174400" cy="121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a:t>1596</a:t>
            </a:r>
            <a:endParaRPr b="1"/>
          </a:p>
          <a:p>
            <a:pPr marL="0" lvl="0" indent="0" algn="l" rtl="0">
              <a:spcBef>
                <a:spcPts val="0"/>
              </a:spcBef>
              <a:spcAft>
                <a:spcPts val="0"/>
              </a:spcAft>
              <a:buClr>
                <a:schemeClr val="dk1"/>
              </a:buClr>
              <a:buSzPts val="1100"/>
              <a:buFont typeface="Arial"/>
              <a:buNone/>
            </a:pPr>
            <a:r>
              <a:rPr lang="it" sz="1100" b="1"/>
              <a:t>Kepler</a:t>
            </a:r>
            <a:r>
              <a:rPr lang="it" sz="1100"/>
              <a:t> -  Mysterium cosmographicum</a:t>
            </a:r>
            <a:endParaRPr sz="1100"/>
          </a:p>
        </p:txBody>
      </p:sp>
      <p:grpSp>
        <p:nvGrpSpPr>
          <p:cNvPr id="82" name="Google Shape;82;p14"/>
          <p:cNvGrpSpPr/>
          <p:nvPr/>
        </p:nvGrpSpPr>
        <p:grpSpPr>
          <a:xfrm>
            <a:off x="5144075" y="1736575"/>
            <a:ext cx="129000" cy="1257296"/>
            <a:chOff x="5144075" y="1736575"/>
            <a:chExt cx="129000" cy="1257296"/>
          </a:xfrm>
        </p:grpSpPr>
        <p:sp>
          <p:nvSpPr>
            <p:cNvPr id="83" name="Google Shape;83;p14"/>
            <p:cNvSpPr/>
            <p:nvPr/>
          </p:nvSpPr>
          <p:spPr>
            <a:xfrm>
              <a:off x="5144075" y="2864871"/>
              <a:ext cx="129000" cy="129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 name="Google Shape;84;p14"/>
            <p:cNvCxnSpPr/>
            <p:nvPr/>
          </p:nvCxnSpPr>
          <p:spPr>
            <a:xfrm rot="10800000">
              <a:off x="5208575" y="1736575"/>
              <a:ext cx="0" cy="1128300"/>
            </a:xfrm>
            <a:prstGeom prst="straightConnector1">
              <a:avLst/>
            </a:prstGeom>
            <a:noFill/>
            <a:ln w="9525" cap="flat" cmpd="sng">
              <a:solidFill>
                <a:schemeClr val="accent1"/>
              </a:solidFill>
              <a:prstDash val="solid"/>
              <a:round/>
              <a:headEnd type="none" w="sm" len="sm"/>
              <a:tailEnd type="oval" w="med" len="med"/>
            </a:ln>
          </p:spPr>
        </p:cxnSp>
      </p:grpSp>
      <p:sp>
        <p:nvSpPr>
          <p:cNvPr id="85" name="Google Shape;85;p14"/>
          <p:cNvSpPr txBox="1">
            <a:spLocks noGrp="1"/>
          </p:cNvSpPr>
          <p:nvPr>
            <p:ph type="body" idx="4294967295"/>
          </p:nvPr>
        </p:nvSpPr>
        <p:spPr>
          <a:xfrm>
            <a:off x="5220275" y="1492700"/>
            <a:ext cx="2174400" cy="109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a:t>1610</a:t>
            </a:r>
            <a:endParaRPr b="1"/>
          </a:p>
          <a:p>
            <a:pPr marL="0" lvl="0" indent="0" algn="l" rtl="0">
              <a:spcBef>
                <a:spcPts val="0"/>
              </a:spcBef>
              <a:spcAft>
                <a:spcPts val="0"/>
              </a:spcAft>
              <a:buClr>
                <a:schemeClr val="dk1"/>
              </a:buClr>
              <a:buSzPts val="1100"/>
              <a:buFont typeface="Arial"/>
              <a:buNone/>
            </a:pPr>
            <a:r>
              <a:rPr lang="it" sz="1100" b="1"/>
              <a:t>G. Galilei</a:t>
            </a:r>
            <a:r>
              <a:rPr lang="it" sz="1100"/>
              <a:t> - Sidereus nuncius</a:t>
            </a:r>
            <a:endParaRPr sz="1100"/>
          </a:p>
        </p:txBody>
      </p:sp>
      <p:grpSp>
        <p:nvGrpSpPr>
          <p:cNvPr id="86" name="Google Shape;86;p14"/>
          <p:cNvGrpSpPr/>
          <p:nvPr/>
        </p:nvGrpSpPr>
        <p:grpSpPr>
          <a:xfrm>
            <a:off x="6657900" y="2864871"/>
            <a:ext cx="129000" cy="770742"/>
            <a:chOff x="6657900" y="2864871"/>
            <a:chExt cx="129000" cy="770742"/>
          </a:xfrm>
        </p:grpSpPr>
        <p:sp>
          <p:nvSpPr>
            <p:cNvPr id="87" name="Google Shape;87;p14"/>
            <p:cNvSpPr/>
            <p:nvPr/>
          </p:nvSpPr>
          <p:spPr>
            <a:xfrm>
              <a:off x="6657900" y="2864871"/>
              <a:ext cx="129000" cy="129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8" name="Google Shape;88;p14"/>
            <p:cNvCxnSpPr/>
            <p:nvPr/>
          </p:nvCxnSpPr>
          <p:spPr>
            <a:xfrm>
              <a:off x="6722400" y="2991513"/>
              <a:ext cx="0" cy="644100"/>
            </a:xfrm>
            <a:prstGeom prst="straightConnector1">
              <a:avLst/>
            </a:prstGeom>
            <a:noFill/>
            <a:ln w="9525" cap="flat" cmpd="sng">
              <a:solidFill>
                <a:schemeClr val="accent1"/>
              </a:solidFill>
              <a:prstDash val="solid"/>
              <a:round/>
              <a:headEnd type="none" w="sm" len="sm"/>
              <a:tailEnd type="oval" w="med" len="med"/>
            </a:ln>
          </p:spPr>
        </p:cxnSp>
      </p:grpSp>
      <p:sp>
        <p:nvSpPr>
          <p:cNvPr id="89" name="Google Shape;89;p14"/>
          <p:cNvSpPr txBox="1">
            <a:spLocks noGrp="1"/>
          </p:cNvSpPr>
          <p:nvPr>
            <p:ph type="body" idx="4294967295"/>
          </p:nvPr>
        </p:nvSpPr>
        <p:spPr>
          <a:xfrm>
            <a:off x="6734100" y="3238050"/>
            <a:ext cx="2174400" cy="121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a:t>1687</a:t>
            </a:r>
            <a:endParaRPr b="1"/>
          </a:p>
          <a:p>
            <a:pPr marL="0" lvl="0" indent="0" algn="l" rtl="0">
              <a:spcBef>
                <a:spcPts val="0"/>
              </a:spcBef>
              <a:spcAft>
                <a:spcPts val="0"/>
              </a:spcAft>
              <a:buNone/>
            </a:pPr>
            <a:r>
              <a:rPr lang="it" sz="1100" b="1"/>
              <a:t>I. Newton - </a:t>
            </a:r>
            <a:r>
              <a:rPr lang="it" sz="1100"/>
              <a:t>Philosophiae Naturalis Principia Mathematica </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5"/>
          <p:cNvPicPr preferRelativeResize="0"/>
          <p:nvPr/>
        </p:nvPicPr>
        <p:blipFill rotWithShape="1">
          <a:blip r:embed="rId3">
            <a:alphaModFix/>
          </a:blip>
          <a:srcRect t="22374" b="22379"/>
          <a:stretch/>
        </p:blipFill>
        <p:spPr>
          <a:xfrm>
            <a:off x="413850" y="351875"/>
            <a:ext cx="3795000" cy="1397401"/>
          </a:xfrm>
          <a:prstGeom prst="rect">
            <a:avLst/>
          </a:prstGeom>
          <a:noFill/>
          <a:ln>
            <a:noFill/>
          </a:ln>
        </p:spPr>
      </p:pic>
      <p:pic>
        <p:nvPicPr>
          <p:cNvPr id="95" name="Google Shape;95;p15"/>
          <p:cNvPicPr preferRelativeResize="0"/>
          <p:nvPr/>
        </p:nvPicPr>
        <p:blipFill rotWithShape="1">
          <a:blip r:embed="rId4">
            <a:alphaModFix/>
          </a:blip>
          <a:srcRect t="8186" b="8186"/>
          <a:stretch/>
        </p:blipFill>
        <p:spPr>
          <a:xfrm>
            <a:off x="413850" y="1880500"/>
            <a:ext cx="3795000" cy="2873702"/>
          </a:xfrm>
          <a:prstGeom prst="rect">
            <a:avLst/>
          </a:prstGeom>
          <a:noFill/>
          <a:ln>
            <a:noFill/>
          </a:ln>
        </p:spPr>
      </p:pic>
      <p:pic>
        <p:nvPicPr>
          <p:cNvPr id="96" name="Google Shape;96;p15"/>
          <p:cNvPicPr preferRelativeResize="0"/>
          <p:nvPr/>
        </p:nvPicPr>
        <p:blipFill rotWithShape="1">
          <a:blip r:embed="rId5">
            <a:alphaModFix/>
          </a:blip>
          <a:srcRect l="16462" r="16455"/>
          <a:stretch/>
        </p:blipFill>
        <p:spPr>
          <a:xfrm>
            <a:off x="4346100" y="351900"/>
            <a:ext cx="2146500" cy="4394402"/>
          </a:xfrm>
          <a:prstGeom prst="rect">
            <a:avLst/>
          </a:prstGeom>
          <a:noFill/>
          <a:ln>
            <a:noFill/>
          </a:ln>
        </p:spPr>
      </p:pic>
      <p:pic>
        <p:nvPicPr>
          <p:cNvPr id="97" name="Google Shape;97;p15"/>
          <p:cNvPicPr preferRelativeResize="0"/>
          <p:nvPr/>
        </p:nvPicPr>
        <p:blipFill rotWithShape="1">
          <a:blip r:embed="rId6">
            <a:alphaModFix/>
          </a:blip>
          <a:srcRect l="20363" r="20369"/>
          <a:stretch/>
        </p:blipFill>
        <p:spPr>
          <a:xfrm>
            <a:off x="6609875" y="359800"/>
            <a:ext cx="2146506" cy="439440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a:t>Galileo Galilei</a:t>
            </a:r>
            <a:endParaRPr/>
          </a:p>
        </p:txBody>
      </p:sp>
      <p:sp>
        <p:nvSpPr>
          <p:cNvPr id="103" name="Google Shape;103;p16"/>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a:t>Pisa 1564 - Arcetri (FI) 1642</a:t>
            </a:r>
            <a:endParaRPr/>
          </a:p>
        </p:txBody>
      </p:sp>
      <p:sp>
        <p:nvSpPr>
          <p:cNvPr id="104" name="Google Shape;104;p1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sz="1400"/>
          </a:p>
        </p:txBody>
      </p:sp>
      <p:pic>
        <p:nvPicPr>
          <p:cNvPr id="105" name="Google Shape;105;p16"/>
          <p:cNvPicPr preferRelativeResize="0"/>
          <p:nvPr/>
        </p:nvPicPr>
        <p:blipFill>
          <a:blip r:embed="rId3">
            <a:alphaModFix/>
          </a:blip>
          <a:stretch>
            <a:fillRect/>
          </a:stretch>
        </p:blipFill>
        <p:spPr>
          <a:xfrm>
            <a:off x="4939500" y="415725"/>
            <a:ext cx="3837000" cy="431205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a:t>Opere fondamentali</a:t>
            </a:r>
            <a:endParaRPr/>
          </a:p>
        </p:txBody>
      </p:sp>
      <p:cxnSp>
        <p:nvCxnSpPr>
          <p:cNvPr id="111" name="Google Shape;111;p17"/>
          <p:cNvCxnSpPr/>
          <p:nvPr/>
        </p:nvCxnSpPr>
        <p:spPr>
          <a:xfrm>
            <a:off x="4364550" y="1242375"/>
            <a:ext cx="414900" cy="0"/>
          </a:xfrm>
          <a:prstGeom prst="straightConnector1">
            <a:avLst/>
          </a:prstGeom>
          <a:noFill/>
          <a:ln w="28575" cap="flat" cmpd="sng">
            <a:solidFill>
              <a:schemeClr val="lt2"/>
            </a:solidFill>
            <a:prstDash val="solid"/>
            <a:round/>
            <a:headEnd type="none" w="sm" len="sm"/>
            <a:tailEnd type="none" w="sm" len="sm"/>
          </a:ln>
        </p:spPr>
      </p:cxnSp>
      <p:grpSp>
        <p:nvGrpSpPr>
          <p:cNvPr id="112" name="Google Shape;112;p17"/>
          <p:cNvGrpSpPr/>
          <p:nvPr/>
        </p:nvGrpSpPr>
        <p:grpSpPr>
          <a:xfrm>
            <a:off x="437825" y="1568589"/>
            <a:ext cx="2685450" cy="3086700"/>
            <a:chOff x="437825" y="1568589"/>
            <a:chExt cx="2685450" cy="3086700"/>
          </a:xfrm>
        </p:grpSpPr>
        <p:sp>
          <p:nvSpPr>
            <p:cNvPr id="113" name="Google Shape;113;p17"/>
            <p:cNvSpPr/>
            <p:nvPr/>
          </p:nvSpPr>
          <p:spPr>
            <a:xfrm>
              <a:off x="440075" y="1568589"/>
              <a:ext cx="2683200" cy="30867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txBox="1"/>
            <p:nvPr/>
          </p:nvSpPr>
          <p:spPr>
            <a:xfrm>
              <a:off x="437825" y="1568589"/>
              <a:ext cx="2683200" cy="411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17"/>
          <p:cNvSpPr txBox="1">
            <a:spLocks noGrp="1"/>
          </p:cNvSpPr>
          <p:nvPr>
            <p:ph type="body" idx="4294967295"/>
          </p:nvPr>
        </p:nvSpPr>
        <p:spPr>
          <a:xfrm>
            <a:off x="440125" y="1562875"/>
            <a:ext cx="2683200" cy="41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400" b="1">
                <a:solidFill>
                  <a:schemeClr val="lt1"/>
                </a:solidFill>
              </a:rPr>
              <a:t>Lettera a Benedetto Castelli</a:t>
            </a:r>
            <a:endParaRPr sz="1400" b="1">
              <a:solidFill>
                <a:schemeClr val="lt1"/>
              </a:solidFill>
            </a:endParaRPr>
          </a:p>
        </p:txBody>
      </p:sp>
      <p:sp>
        <p:nvSpPr>
          <p:cNvPr id="116" name="Google Shape;116;p17"/>
          <p:cNvSpPr txBox="1">
            <a:spLocks noGrp="1"/>
          </p:cNvSpPr>
          <p:nvPr>
            <p:ph type="body" idx="4294967295"/>
          </p:nvPr>
        </p:nvSpPr>
        <p:spPr>
          <a:xfrm>
            <a:off x="518000" y="2091275"/>
            <a:ext cx="2494500" cy="256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1200" b="1"/>
              <a:t>Incommensurabilità tra fede e ragione</a:t>
            </a:r>
            <a:endParaRPr sz="1200" b="1"/>
          </a:p>
          <a:p>
            <a:pPr marL="457200" lvl="0" indent="-298450" algn="l" rtl="0">
              <a:spcBef>
                <a:spcPts val="800"/>
              </a:spcBef>
              <a:spcAft>
                <a:spcPts val="0"/>
              </a:spcAft>
              <a:buSzPts val="1100"/>
              <a:buAutoNum type="arabicPeriod"/>
            </a:pPr>
            <a:r>
              <a:rPr lang="it" sz="1100"/>
              <a:t>Le Scritture vanno interpretate poichè </a:t>
            </a:r>
            <a:r>
              <a:rPr lang="it" sz="1100" i="1"/>
              <a:t>insegnano come si vadìa al cielo e non come vadìa il cielo.</a:t>
            </a:r>
            <a:endParaRPr sz="1100" i="1"/>
          </a:p>
          <a:p>
            <a:pPr marL="457200" lvl="0" indent="-298450" algn="l" rtl="0">
              <a:spcBef>
                <a:spcPts val="0"/>
              </a:spcBef>
              <a:spcAft>
                <a:spcPts val="0"/>
              </a:spcAft>
              <a:buSzPts val="1100"/>
              <a:buAutoNum type="arabicPeriod"/>
            </a:pPr>
            <a:r>
              <a:rPr lang="it" sz="1100"/>
              <a:t>La Bibbia è arbitra nel campo etico-religioso, la scienza è arbitra nel campo delle verità naturali.</a:t>
            </a:r>
            <a:endParaRPr sz="1100"/>
          </a:p>
          <a:p>
            <a:pPr marL="457200" lvl="0" indent="0" algn="l" rtl="0">
              <a:spcBef>
                <a:spcPts val="800"/>
              </a:spcBef>
              <a:spcAft>
                <a:spcPts val="800"/>
              </a:spcAft>
              <a:buNone/>
            </a:pPr>
            <a:endParaRPr sz="1400" b="1"/>
          </a:p>
        </p:txBody>
      </p:sp>
      <p:grpSp>
        <p:nvGrpSpPr>
          <p:cNvPr id="117" name="Google Shape;117;p17"/>
          <p:cNvGrpSpPr/>
          <p:nvPr/>
        </p:nvGrpSpPr>
        <p:grpSpPr>
          <a:xfrm>
            <a:off x="3230400" y="1568589"/>
            <a:ext cx="2683200" cy="3086700"/>
            <a:chOff x="3230400" y="1568589"/>
            <a:chExt cx="2683200" cy="3086700"/>
          </a:xfrm>
        </p:grpSpPr>
        <p:sp>
          <p:nvSpPr>
            <p:cNvPr id="118" name="Google Shape;118;p17"/>
            <p:cNvSpPr/>
            <p:nvPr/>
          </p:nvSpPr>
          <p:spPr>
            <a:xfrm>
              <a:off x="3230400" y="1568589"/>
              <a:ext cx="2683200" cy="30867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txBox="1"/>
            <p:nvPr/>
          </p:nvSpPr>
          <p:spPr>
            <a:xfrm>
              <a:off x="3230400" y="1568600"/>
              <a:ext cx="2683200" cy="411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17"/>
          <p:cNvSpPr txBox="1">
            <a:spLocks noGrp="1"/>
          </p:cNvSpPr>
          <p:nvPr>
            <p:ph type="body" idx="4294967295"/>
          </p:nvPr>
        </p:nvSpPr>
        <p:spPr>
          <a:xfrm>
            <a:off x="3316800" y="1562875"/>
            <a:ext cx="2484300" cy="41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b="1">
                <a:solidFill>
                  <a:schemeClr val="lt1"/>
                </a:solidFill>
              </a:rPr>
              <a:t>De Motu</a:t>
            </a:r>
            <a:endParaRPr b="1">
              <a:solidFill>
                <a:schemeClr val="lt1"/>
              </a:solidFill>
            </a:endParaRPr>
          </a:p>
        </p:txBody>
      </p:sp>
      <p:sp>
        <p:nvSpPr>
          <p:cNvPr id="121" name="Google Shape;121;p17"/>
          <p:cNvSpPr txBox="1">
            <a:spLocks noGrp="1"/>
          </p:cNvSpPr>
          <p:nvPr>
            <p:ph type="body" idx="4294967295"/>
          </p:nvPr>
        </p:nvSpPr>
        <p:spPr>
          <a:xfrm>
            <a:off x="3316825" y="2091275"/>
            <a:ext cx="2601300" cy="256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1400" b="1"/>
              <a:t>Fondazione della dinamica moderna</a:t>
            </a:r>
            <a:endParaRPr sz="1400" b="1"/>
          </a:p>
          <a:p>
            <a:pPr marL="457200" lvl="0" indent="-317500" algn="l" rtl="0">
              <a:spcBef>
                <a:spcPts val="800"/>
              </a:spcBef>
              <a:spcAft>
                <a:spcPts val="0"/>
              </a:spcAft>
              <a:buSzPts val="1400"/>
              <a:buAutoNum type="arabicPeriod"/>
            </a:pPr>
            <a:r>
              <a:rPr lang="it" sz="1400"/>
              <a:t>L’intuizione del  principio di inerzia</a:t>
            </a:r>
            <a:endParaRPr sz="1400"/>
          </a:p>
          <a:p>
            <a:pPr marL="457200" lvl="0" indent="-317500" algn="l" rtl="0">
              <a:spcBef>
                <a:spcPts val="0"/>
              </a:spcBef>
              <a:spcAft>
                <a:spcPts val="0"/>
              </a:spcAft>
              <a:buSzPts val="1400"/>
              <a:buAutoNum type="arabicPeriod"/>
            </a:pPr>
            <a:r>
              <a:rPr lang="it" sz="1400"/>
              <a:t>Leggi sulla caduta dei gravi</a:t>
            </a:r>
            <a:endParaRPr sz="1400"/>
          </a:p>
          <a:p>
            <a:pPr marL="457200" lvl="0" indent="-317500" algn="l" rtl="0">
              <a:spcBef>
                <a:spcPts val="0"/>
              </a:spcBef>
              <a:spcAft>
                <a:spcPts val="0"/>
              </a:spcAft>
              <a:buSzPts val="1400"/>
              <a:buAutoNum type="arabicPeriod"/>
            </a:pPr>
            <a:r>
              <a:rPr lang="it" sz="1400"/>
              <a:t>Secondo principio della dinamica</a:t>
            </a:r>
            <a:endParaRPr sz="1400"/>
          </a:p>
        </p:txBody>
      </p:sp>
      <p:grpSp>
        <p:nvGrpSpPr>
          <p:cNvPr id="122" name="Google Shape;122;p17"/>
          <p:cNvGrpSpPr/>
          <p:nvPr/>
        </p:nvGrpSpPr>
        <p:grpSpPr>
          <a:xfrm>
            <a:off x="6022975" y="1568589"/>
            <a:ext cx="2685450" cy="3086700"/>
            <a:chOff x="6022975" y="1568589"/>
            <a:chExt cx="2685450" cy="3086700"/>
          </a:xfrm>
        </p:grpSpPr>
        <p:sp>
          <p:nvSpPr>
            <p:cNvPr id="123" name="Google Shape;123;p17"/>
            <p:cNvSpPr/>
            <p:nvPr/>
          </p:nvSpPr>
          <p:spPr>
            <a:xfrm>
              <a:off x="6022975" y="1568589"/>
              <a:ext cx="2683200" cy="30867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txBox="1"/>
            <p:nvPr/>
          </p:nvSpPr>
          <p:spPr>
            <a:xfrm>
              <a:off x="6025225" y="1568600"/>
              <a:ext cx="2683200" cy="411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7"/>
          <p:cNvSpPr txBox="1">
            <a:spLocks noGrp="1"/>
          </p:cNvSpPr>
          <p:nvPr>
            <p:ph type="body" idx="4294967295"/>
          </p:nvPr>
        </p:nvSpPr>
        <p:spPr>
          <a:xfrm>
            <a:off x="6107075" y="1562875"/>
            <a:ext cx="2601300" cy="41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b="1">
                <a:solidFill>
                  <a:schemeClr val="lt1"/>
                </a:solidFill>
                <a:highlight>
                  <a:schemeClr val="lt2"/>
                </a:highlight>
              </a:rPr>
              <a:t>Sidereus Nuncius</a:t>
            </a:r>
            <a:endParaRPr b="1">
              <a:solidFill>
                <a:schemeClr val="lt1"/>
              </a:solidFill>
              <a:highlight>
                <a:schemeClr val="lt2"/>
              </a:highlight>
            </a:endParaRPr>
          </a:p>
        </p:txBody>
      </p:sp>
      <p:sp>
        <p:nvSpPr>
          <p:cNvPr id="126" name="Google Shape;126;p17"/>
          <p:cNvSpPr txBox="1">
            <a:spLocks noGrp="1"/>
          </p:cNvSpPr>
          <p:nvPr>
            <p:ph type="body" idx="4294967295"/>
          </p:nvPr>
        </p:nvSpPr>
        <p:spPr>
          <a:xfrm>
            <a:off x="6105400" y="2091277"/>
            <a:ext cx="2494500" cy="256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1400" b="1"/>
              <a:t>Le scoperte astronomiche</a:t>
            </a:r>
            <a:endParaRPr sz="1400" b="1"/>
          </a:p>
          <a:p>
            <a:pPr marL="457200" lvl="0" indent="-317500" algn="l" rtl="0">
              <a:spcBef>
                <a:spcPts val="800"/>
              </a:spcBef>
              <a:spcAft>
                <a:spcPts val="0"/>
              </a:spcAft>
              <a:buSzPts val="1400"/>
              <a:buAutoNum type="arabicPeriod"/>
            </a:pPr>
            <a:r>
              <a:rPr lang="it" sz="1400"/>
              <a:t>Macchie lunari</a:t>
            </a:r>
            <a:endParaRPr sz="1400"/>
          </a:p>
          <a:p>
            <a:pPr marL="457200" lvl="0" indent="-317500" algn="l" rtl="0">
              <a:spcBef>
                <a:spcPts val="0"/>
              </a:spcBef>
              <a:spcAft>
                <a:spcPts val="0"/>
              </a:spcAft>
              <a:buSzPts val="1400"/>
              <a:buAutoNum type="arabicPeriod"/>
            </a:pPr>
            <a:r>
              <a:rPr lang="it" sz="1400"/>
              <a:t>Satelliti di Giove</a:t>
            </a:r>
            <a:endParaRPr sz="1400"/>
          </a:p>
          <a:p>
            <a:pPr marL="457200" lvl="0" indent="-317500" algn="l" rtl="0">
              <a:spcBef>
                <a:spcPts val="0"/>
              </a:spcBef>
              <a:spcAft>
                <a:spcPts val="0"/>
              </a:spcAft>
              <a:buSzPts val="1400"/>
              <a:buAutoNum type="arabicPeriod"/>
            </a:pPr>
            <a:r>
              <a:rPr lang="it" sz="1400"/>
              <a:t>Macchie solari</a:t>
            </a:r>
            <a:endParaRPr sz="1400"/>
          </a:p>
          <a:p>
            <a:pPr marL="457200" lvl="0" indent="-317500" algn="l" rtl="0">
              <a:spcBef>
                <a:spcPts val="0"/>
              </a:spcBef>
              <a:spcAft>
                <a:spcPts val="0"/>
              </a:spcAft>
              <a:buSzPts val="1400"/>
              <a:buAutoNum type="arabicPeriod"/>
            </a:pPr>
            <a:r>
              <a:rPr lang="it" sz="1400"/>
              <a:t>Fasi di Venere</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a:t>Opere fondamentali</a:t>
            </a:r>
            <a:endParaRPr/>
          </a:p>
        </p:txBody>
      </p:sp>
      <p:cxnSp>
        <p:nvCxnSpPr>
          <p:cNvPr id="132" name="Google Shape;132;p18"/>
          <p:cNvCxnSpPr/>
          <p:nvPr/>
        </p:nvCxnSpPr>
        <p:spPr>
          <a:xfrm>
            <a:off x="4364550" y="1242375"/>
            <a:ext cx="414900" cy="0"/>
          </a:xfrm>
          <a:prstGeom prst="straightConnector1">
            <a:avLst/>
          </a:prstGeom>
          <a:noFill/>
          <a:ln w="28575" cap="flat" cmpd="sng">
            <a:solidFill>
              <a:schemeClr val="lt2"/>
            </a:solidFill>
            <a:prstDash val="solid"/>
            <a:round/>
            <a:headEnd type="none" w="sm" len="sm"/>
            <a:tailEnd type="none" w="sm" len="sm"/>
          </a:ln>
        </p:spPr>
      </p:cxnSp>
      <p:grpSp>
        <p:nvGrpSpPr>
          <p:cNvPr id="133" name="Google Shape;133;p18"/>
          <p:cNvGrpSpPr/>
          <p:nvPr/>
        </p:nvGrpSpPr>
        <p:grpSpPr>
          <a:xfrm>
            <a:off x="437825" y="1568589"/>
            <a:ext cx="2685450" cy="3086700"/>
            <a:chOff x="437825" y="1568589"/>
            <a:chExt cx="2685450" cy="3086700"/>
          </a:xfrm>
        </p:grpSpPr>
        <p:sp>
          <p:nvSpPr>
            <p:cNvPr id="134" name="Google Shape;134;p18"/>
            <p:cNvSpPr/>
            <p:nvPr/>
          </p:nvSpPr>
          <p:spPr>
            <a:xfrm>
              <a:off x="440075" y="1568589"/>
              <a:ext cx="2683200" cy="30867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8"/>
            <p:cNvSpPr txBox="1"/>
            <p:nvPr/>
          </p:nvSpPr>
          <p:spPr>
            <a:xfrm>
              <a:off x="437825" y="1568589"/>
              <a:ext cx="2683200" cy="411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136;p18"/>
          <p:cNvSpPr txBox="1">
            <a:spLocks noGrp="1"/>
          </p:cNvSpPr>
          <p:nvPr>
            <p:ph type="body" idx="4294967295"/>
          </p:nvPr>
        </p:nvSpPr>
        <p:spPr>
          <a:xfrm>
            <a:off x="440125" y="1562875"/>
            <a:ext cx="2683200" cy="41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1200" b="1">
                <a:solidFill>
                  <a:schemeClr val="lt1"/>
                </a:solidFill>
              </a:rPr>
              <a:t>Dialogo sopra i massimi sistemi</a:t>
            </a:r>
            <a:endParaRPr sz="1200" b="1">
              <a:solidFill>
                <a:schemeClr val="lt1"/>
              </a:solidFill>
            </a:endParaRPr>
          </a:p>
        </p:txBody>
      </p:sp>
      <p:sp>
        <p:nvSpPr>
          <p:cNvPr id="137" name="Google Shape;137;p18"/>
          <p:cNvSpPr txBox="1">
            <a:spLocks noGrp="1"/>
          </p:cNvSpPr>
          <p:nvPr>
            <p:ph type="body" idx="4294967295"/>
          </p:nvPr>
        </p:nvSpPr>
        <p:spPr>
          <a:xfrm>
            <a:off x="518000" y="2091275"/>
            <a:ext cx="2494500" cy="256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1400" b="1"/>
              <a:t>Argomenti a favore del copernicanesimo</a:t>
            </a:r>
            <a:endParaRPr sz="1400" b="1"/>
          </a:p>
          <a:p>
            <a:pPr marL="457200" lvl="0" indent="-304800" algn="l" rtl="0">
              <a:spcBef>
                <a:spcPts val="800"/>
              </a:spcBef>
              <a:spcAft>
                <a:spcPts val="0"/>
              </a:spcAft>
              <a:buSzPts val="1200"/>
              <a:buAutoNum type="arabicPeriod"/>
            </a:pPr>
            <a:r>
              <a:rPr lang="it" sz="1200"/>
              <a:t>Critica all’aristotelismo</a:t>
            </a:r>
            <a:endParaRPr sz="1200"/>
          </a:p>
          <a:p>
            <a:pPr marL="457200" lvl="0" indent="-304800" algn="l" rtl="0">
              <a:spcBef>
                <a:spcPts val="0"/>
              </a:spcBef>
              <a:spcAft>
                <a:spcPts val="0"/>
              </a:spcAft>
              <a:buSzPts val="1200"/>
              <a:buAutoNum type="arabicPeriod"/>
            </a:pPr>
            <a:r>
              <a:rPr lang="it" sz="1200"/>
              <a:t>La Relatività galileiana</a:t>
            </a:r>
            <a:endParaRPr sz="1200"/>
          </a:p>
          <a:p>
            <a:pPr marL="457200" lvl="0" indent="-304800" algn="l" rtl="0">
              <a:spcBef>
                <a:spcPts val="0"/>
              </a:spcBef>
              <a:spcAft>
                <a:spcPts val="0"/>
              </a:spcAft>
              <a:buSzPts val="1200"/>
              <a:buAutoNum type="arabicPeriod"/>
            </a:pPr>
            <a:r>
              <a:rPr lang="it" sz="1200"/>
              <a:t>Dimostrazione del moto di rotazione della Terra</a:t>
            </a:r>
            <a:endParaRPr sz="1200"/>
          </a:p>
          <a:p>
            <a:pPr marL="457200" lvl="0" indent="-304800" algn="l" rtl="0">
              <a:spcBef>
                <a:spcPts val="0"/>
              </a:spcBef>
              <a:spcAft>
                <a:spcPts val="0"/>
              </a:spcAft>
              <a:buSzPts val="1200"/>
              <a:buAutoNum type="arabicPeriod"/>
            </a:pPr>
            <a:r>
              <a:rPr lang="it" sz="1200"/>
              <a:t>Dottrina delle maree</a:t>
            </a:r>
            <a:endParaRPr sz="1200"/>
          </a:p>
          <a:p>
            <a:pPr marL="457200" lvl="0" indent="-304800" algn="l" rtl="0">
              <a:spcBef>
                <a:spcPts val="0"/>
              </a:spcBef>
              <a:spcAft>
                <a:spcPts val="0"/>
              </a:spcAft>
              <a:buSzPts val="1200"/>
              <a:buAutoNum type="arabicPeriod"/>
            </a:pPr>
            <a:r>
              <a:rPr lang="it" sz="1200"/>
              <a:t>Tratti del nuovo metodo scientifico</a:t>
            </a:r>
            <a:endParaRPr sz="1200"/>
          </a:p>
          <a:p>
            <a:pPr marL="457200" lvl="0" indent="0" algn="l" rtl="0">
              <a:spcBef>
                <a:spcPts val="800"/>
              </a:spcBef>
              <a:spcAft>
                <a:spcPts val="800"/>
              </a:spcAft>
              <a:buNone/>
            </a:pPr>
            <a:endParaRPr sz="1400" b="1"/>
          </a:p>
        </p:txBody>
      </p:sp>
      <p:grpSp>
        <p:nvGrpSpPr>
          <p:cNvPr id="138" name="Google Shape;138;p18"/>
          <p:cNvGrpSpPr/>
          <p:nvPr/>
        </p:nvGrpSpPr>
        <p:grpSpPr>
          <a:xfrm>
            <a:off x="3230400" y="1568589"/>
            <a:ext cx="2683200" cy="3086700"/>
            <a:chOff x="3230400" y="1568589"/>
            <a:chExt cx="2683200" cy="3086700"/>
          </a:xfrm>
        </p:grpSpPr>
        <p:sp>
          <p:nvSpPr>
            <p:cNvPr id="139" name="Google Shape;139;p18"/>
            <p:cNvSpPr/>
            <p:nvPr/>
          </p:nvSpPr>
          <p:spPr>
            <a:xfrm>
              <a:off x="3230400" y="1568589"/>
              <a:ext cx="2683200" cy="30867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8"/>
            <p:cNvSpPr txBox="1"/>
            <p:nvPr/>
          </p:nvSpPr>
          <p:spPr>
            <a:xfrm>
              <a:off x="3230400" y="1568600"/>
              <a:ext cx="2683200" cy="411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141;p18"/>
          <p:cNvSpPr txBox="1">
            <a:spLocks noGrp="1"/>
          </p:cNvSpPr>
          <p:nvPr>
            <p:ph type="body" idx="4294967295"/>
          </p:nvPr>
        </p:nvSpPr>
        <p:spPr>
          <a:xfrm>
            <a:off x="3316800" y="1562875"/>
            <a:ext cx="2484300" cy="41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b="1">
                <a:solidFill>
                  <a:schemeClr val="lt1"/>
                </a:solidFill>
              </a:rPr>
              <a:t>Il Saggiatore</a:t>
            </a:r>
            <a:endParaRPr b="1">
              <a:solidFill>
                <a:schemeClr val="lt1"/>
              </a:solidFill>
            </a:endParaRPr>
          </a:p>
        </p:txBody>
      </p:sp>
      <p:sp>
        <p:nvSpPr>
          <p:cNvPr id="142" name="Google Shape;142;p18"/>
          <p:cNvSpPr txBox="1">
            <a:spLocks noGrp="1"/>
          </p:cNvSpPr>
          <p:nvPr>
            <p:ph type="body" idx="4294967295"/>
          </p:nvPr>
        </p:nvSpPr>
        <p:spPr>
          <a:xfrm>
            <a:off x="3316825" y="2091275"/>
            <a:ext cx="2601300" cy="256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1400" b="1"/>
              <a:t>Importanza della tecnica nella ricerca scientifica</a:t>
            </a:r>
            <a:endParaRPr sz="1400" b="1"/>
          </a:p>
          <a:p>
            <a:pPr marL="457200" lvl="0" indent="-317500" algn="l" rtl="0">
              <a:spcBef>
                <a:spcPts val="800"/>
              </a:spcBef>
              <a:spcAft>
                <a:spcPts val="0"/>
              </a:spcAft>
              <a:buSzPts val="1400"/>
              <a:buAutoNum type="arabicPeriod"/>
            </a:pPr>
            <a:r>
              <a:rPr lang="it" sz="1400"/>
              <a:t>L’uso del cannocchiale come mezzo scientifico</a:t>
            </a:r>
            <a:endParaRPr sz="1400"/>
          </a:p>
          <a:p>
            <a:pPr marL="457200" lvl="0" indent="-304800" algn="l" rtl="0">
              <a:spcBef>
                <a:spcPts val="0"/>
              </a:spcBef>
              <a:spcAft>
                <a:spcPts val="0"/>
              </a:spcAft>
              <a:buSzPts val="1200"/>
              <a:buAutoNum type="arabicPeriod"/>
            </a:pPr>
            <a:r>
              <a:rPr lang="it" sz="1200"/>
              <a:t>Tratti del nuovo metodo scientifico</a:t>
            </a:r>
            <a:endParaRPr sz="1200"/>
          </a:p>
          <a:p>
            <a:pPr marL="457200" lvl="0" indent="0" algn="l" rtl="0">
              <a:spcBef>
                <a:spcPts val="800"/>
              </a:spcBef>
              <a:spcAft>
                <a:spcPts val="0"/>
              </a:spcAft>
              <a:buNone/>
            </a:pPr>
            <a:endParaRPr sz="1400"/>
          </a:p>
          <a:p>
            <a:pPr marL="457200" lvl="0" indent="0" algn="l" rtl="0">
              <a:spcBef>
                <a:spcPts val="800"/>
              </a:spcBef>
              <a:spcAft>
                <a:spcPts val="800"/>
              </a:spcAft>
              <a:buNone/>
            </a:pPr>
            <a:endParaRPr sz="1400"/>
          </a:p>
        </p:txBody>
      </p:sp>
      <p:grpSp>
        <p:nvGrpSpPr>
          <p:cNvPr id="143" name="Google Shape;143;p18"/>
          <p:cNvGrpSpPr/>
          <p:nvPr/>
        </p:nvGrpSpPr>
        <p:grpSpPr>
          <a:xfrm>
            <a:off x="6022975" y="1568589"/>
            <a:ext cx="2685450" cy="3086700"/>
            <a:chOff x="6022975" y="1568589"/>
            <a:chExt cx="2685450" cy="3086700"/>
          </a:xfrm>
        </p:grpSpPr>
        <p:sp>
          <p:nvSpPr>
            <p:cNvPr id="144" name="Google Shape;144;p18"/>
            <p:cNvSpPr/>
            <p:nvPr/>
          </p:nvSpPr>
          <p:spPr>
            <a:xfrm>
              <a:off x="6022975" y="1568589"/>
              <a:ext cx="2683200" cy="30867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txBox="1"/>
            <p:nvPr/>
          </p:nvSpPr>
          <p:spPr>
            <a:xfrm>
              <a:off x="6025225" y="1568600"/>
              <a:ext cx="2683200" cy="411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18"/>
          <p:cNvSpPr txBox="1">
            <a:spLocks noGrp="1"/>
          </p:cNvSpPr>
          <p:nvPr>
            <p:ph type="body" idx="4294967295"/>
          </p:nvPr>
        </p:nvSpPr>
        <p:spPr>
          <a:xfrm>
            <a:off x="6107075" y="1562875"/>
            <a:ext cx="2601300" cy="41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1300" b="1">
                <a:solidFill>
                  <a:schemeClr val="lt1"/>
                </a:solidFill>
                <a:highlight>
                  <a:schemeClr val="lt2"/>
                </a:highlight>
              </a:rPr>
              <a:t>Lettera a Cristina di Lorena</a:t>
            </a:r>
            <a:endParaRPr sz="1300" b="1">
              <a:solidFill>
                <a:schemeClr val="lt1"/>
              </a:solidFill>
              <a:highlight>
                <a:schemeClr val="lt2"/>
              </a:highlight>
            </a:endParaRPr>
          </a:p>
        </p:txBody>
      </p:sp>
      <p:sp>
        <p:nvSpPr>
          <p:cNvPr id="147" name="Google Shape;147;p18"/>
          <p:cNvSpPr txBox="1">
            <a:spLocks noGrp="1"/>
          </p:cNvSpPr>
          <p:nvPr>
            <p:ph type="body" idx="4294967295"/>
          </p:nvPr>
        </p:nvSpPr>
        <p:spPr>
          <a:xfrm>
            <a:off x="6105400" y="2091277"/>
            <a:ext cx="2494500" cy="256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1400" b="1"/>
              <a:t>Il metodo della scienza</a:t>
            </a:r>
            <a:endParaRPr sz="1400" b="1"/>
          </a:p>
          <a:p>
            <a:pPr marL="457200" lvl="0" indent="-317500" algn="l" rtl="0">
              <a:spcBef>
                <a:spcPts val="800"/>
              </a:spcBef>
              <a:spcAft>
                <a:spcPts val="0"/>
              </a:spcAft>
              <a:buSzPts val="1400"/>
              <a:buAutoNum type="arabicPeriod"/>
            </a:pPr>
            <a:r>
              <a:rPr lang="it" sz="1400"/>
              <a:t>Sensate esperienze e necessarie dimostrazioni.</a:t>
            </a:r>
            <a:endParaRPr sz="1400"/>
          </a:p>
          <a:p>
            <a:pPr marL="457200" lvl="0" indent="-317500" algn="l" rtl="0">
              <a:spcBef>
                <a:spcPts val="0"/>
              </a:spcBef>
              <a:spcAft>
                <a:spcPts val="0"/>
              </a:spcAft>
              <a:buSzPts val="1400"/>
              <a:buAutoNum type="arabicPeriod"/>
            </a:pPr>
            <a:r>
              <a:rPr lang="it" sz="1400"/>
              <a:t>Induzione e deduzione</a:t>
            </a:r>
            <a:endParaRPr sz="1400"/>
          </a:p>
          <a:p>
            <a:pPr marL="0" lvl="0" indent="0" algn="l" rtl="0">
              <a:spcBef>
                <a:spcPts val="800"/>
              </a:spcBef>
              <a:spcAft>
                <a:spcPts val="800"/>
              </a:spcAft>
              <a:buNone/>
            </a:pP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9"/>
          <p:cNvSpPr txBox="1">
            <a:spLocks noGrp="1"/>
          </p:cNvSpPr>
          <p:nvPr>
            <p:ph type="body" idx="4294967295"/>
          </p:nvPr>
        </p:nvSpPr>
        <p:spPr>
          <a:xfrm>
            <a:off x="4584169" y="3641661"/>
            <a:ext cx="2177400" cy="115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it" sz="1200"/>
              <a:t>Frate domenicano che nel 1615 </a:t>
            </a:r>
            <a:r>
              <a:rPr lang="it" sz="1200">
                <a:solidFill>
                  <a:srgbClr val="222222"/>
                </a:solidFill>
                <a:highlight>
                  <a:srgbClr val="FFFFFF"/>
                </a:highlight>
              </a:rPr>
              <a:t>denunciò Galileo in quanto sostenitore del moto della Terra intorno al Sole</a:t>
            </a:r>
            <a:endParaRPr sz="1200"/>
          </a:p>
          <a:p>
            <a:pPr marL="0" lvl="0" indent="0" algn="ctr" rtl="0">
              <a:spcBef>
                <a:spcPts val="1600"/>
              </a:spcBef>
              <a:spcAft>
                <a:spcPts val="1600"/>
              </a:spcAft>
              <a:buNone/>
            </a:pPr>
            <a:endParaRPr sz="1200"/>
          </a:p>
        </p:txBody>
      </p:sp>
      <p:sp>
        <p:nvSpPr>
          <p:cNvPr id="153" name="Google Shape;153;p19"/>
          <p:cNvSpPr/>
          <p:nvPr/>
        </p:nvSpPr>
        <p:spPr>
          <a:xfrm>
            <a:off x="0" y="0"/>
            <a:ext cx="9161100" cy="2484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9"/>
          <p:cNvSpPr txBox="1">
            <a:spLocks noGrp="1"/>
          </p:cNvSpPr>
          <p:nvPr>
            <p:ph type="title" idx="4294967295"/>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a:solidFill>
                  <a:schemeClr val="lt1"/>
                </a:solidFill>
              </a:rPr>
              <a:t>Alcuni personaggi della vita di Galileo</a:t>
            </a:r>
            <a:endParaRPr>
              <a:solidFill>
                <a:schemeClr val="lt1"/>
              </a:solidFill>
            </a:endParaRPr>
          </a:p>
        </p:txBody>
      </p:sp>
      <p:pic>
        <p:nvPicPr>
          <p:cNvPr id="155" name="Google Shape;155;p19"/>
          <p:cNvPicPr preferRelativeResize="0"/>
          <p:nvPr/>
        </p:nvPicPr>
        <p:blipFill rotWithShape="1">
          <a:blip r:embed="rId3">
            <a:alphaModFix/>
          </a:blip>
          <a:srcRect t="11418" b="11426"/>
          <a:stretch/>
        </p:blipFill>
        <p:spPr>
          <a:xfrm>
            <a:off x="431500" y="1351550"/>
            <a:ext cx="1644300" cy="1644300"/>
          </a:xfrm>
          <a:prstGeom prst="ellipse">
            <a:avLst/>
          </a:prstGeom>
          <a:noFill/>
          <a:ln>
            <a:noFill/>
          </a:ln>
        </p:spPr>
      </p:pic>
      <p:sp>
        <p:nvSpPr>
          <p:cNvPr id="156" name="Google Shape;156;p19"/>
          <p:cNvSpPr txBox="1">
            <a:spLocks noGrp="1"/>
          </p:cNvSpPr>
          <p:nvPr>
            <p:ph type="body" idx="4294967295"/>
          </p:nvPr>
        </p:nvSpPr>
        <p:spPr>
          <a:xfrm>
            <a:off x="109000" y="3108900"/>
            <a:ext cx="22653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it" sz="1200" b="1"/>
              <a:t>Madama Cristina di Lorena</a:t>
            </a:r>
            <a:endParaRPr sz="1200" b="1"/>
          </a:p>
        </p:txBody>
      </p:sp>
      <p:cxnSp>
        <p:nvCxnSpPr>
          <p:cNvPr id="157" name="Google Shape;157;p19"/>
          <p:cNvCxnSpPr/>
          <p:nvPr/>
        </p:nvCxnSpPr>
        <p:spPr>
          <a:xfrm>
            <a:off x="1118175" y="3613683"/>
            <a:ext cx="270900" cy="0"/>
          </a:xfrm>
          <a:prstGeom prst="straightConnector1">
            <a:avLst/>
          </a:prstGeom>
          <a:noFill/>
          <a:ln w="9525" cap="flat" cmpd="sng">
            <a:solidFill>
              <a:schemeClr val="dk1"/>
            </a:solidFill>
            <a:prstDash val="solid"/>
            <a:round/>
            <a:headEnd type="none" w="sm" len="sm"/>
            <a:tailEnd type="none" w="sm" len="sm"/>
          </a:ln>
        </p:spPr>
      </p:cxnSp>
      <p:sp>
        <p:nvSpPr>
          <p:cNvPr id="158" name="Google Shape;158;p19"/>
          <p:cNvSpPr txBox="1">
            <a:spLocks noGrp="1"/>
          </p:cNvSpPr>
          <p:nvPr>
            <p:ph type="body" idx="4294967295"/>
          </p:nvPr>
        </p:nvSpPr>
        <p:spPr>
          <a:xfrm>
            <a:off x="164925" y="3641661"/>
            <a:ext cx="2177400" cy="1153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it" sz="1000"/>
              <a:t>Madre di Cosimo II De’ Medici, granduca di Toscana, amico protettore di Galileo. Sollevò il problema della teoria copernicana alla luce di un noto passo biblico</a:t>
            </a:r>
            <a:endParaRPr sz="1000"/>
          </a:p>
        </p:txBody>
      </p:sp>
      <p:pic>
        <p:nvPicPr>
          <p:cNvPr id="159" name="Google Shape;159;p19"/>
          <p:cNvPicPr preferRelativeResize="0"/>
          <p:nvPr/>
        </p:nvPicPr>
        <p:blipFill rotWithShape="1">
          <a:blip r:embed="rId4">
            <a:alphaModFix/>
          </a:blip>
          <a:srcRect l="169" r="159"/>
          <a:stretch/>
        </p:blipFill>
        <p:spPr>
          <a:xfrm>
            <a:off x="2649442" y="1351550"/>
            <a:ext cx="1644300" cy="1644300"/>
          </a:xfrm>
          <a:prstGeom prst="ellipse">
            <a:avLst/>
          </a:prstGeom>
          <a:noFill/>
          <a:ln>
            <a:noFill/>
          </a:ln>
        </p:spPr>
      </p:pic>
      <p:sp>
        <p:nvSpPr>
          <p:cNvPr id="160" name="Google Shape;160;p19"/>
          <p:cNvSpPr txBox="1">
            <a:spLocks noGrp="1"/>
          </p:cNvSpPr>
          <p:nvPr>
            <p:ph type="body" idx="4294967295"/>
          </p:nvPr>
        </p:nvSpPr>
        <p:spPr>
          <a:xfrm>
            <a:off x="2374559" y="3108900"/>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it" sz="1400" b="1"/>
              <a:t>Benedetto Castelli</a:t>
            </a:r>
            <a:endParaRPr sz="1400" b="1"/>
          </a:p>
        </p:txBody>
      </p:sp>
      <p:cxnSp>
        <p:nvCxnSpPr>
          <p:cNvPr id="161" name="Google Shape;161;p19"/>
          <p:cNvCxnSpPr/>
          <p:nvPr/>
        </p:nvCxnSpPr>
        <p:spPr>
          <a:xfrm>
            <a:off x="3327800" y="3613683"/>
            <a:ext cx="270900" cy="0"/>
          </a:xfrm>
          <a:prstGeom prst="straightConnector1">
            <a:avLst/>
          </a:prstGeom>
          <a:noFill/>
          <a:ln w="9525" cap="flat" cmpd="sng">
            <a:solidFill>
              <a:schemeClr val="dk1"/>
            </a:solidFill>
            <a:prstDash val="solid"/>
            <a:round/>
            <a:headEnd type="none" w="sm" len="sm"/>
            <a:tailEnd type="none" w="sm" len="sm"/>
          </a:ln>
        </p:spPr>
      </p:cxnSp>
      <p:sp>
        <p:nvSpPr>
          <p:cNvPr id="162" name="Google Shape;162;p19"/>
          <p:cNvSpPr txBox="1">
            <a:spLocks noGrp="1"/>
          </p:cNvSpPr>
          <p:nvPr>
            <p:ph type="body" idx="4294967295"/>
          </p:nvPr>
        </p:nvSpPr>
        <p:spPr>
          <a:xfrm>
            <a:off x="2374545" y="3641661"/>
            <a:ext cx="2177400" cy="1153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it" sz="1200"/>
              <a:t>Monaco, allievo di G. Galilei e prof. di matematica presso l’università di Pisa</a:t>
            </a:r>
            <a:endParaRPr sz="1200"/>
          </a:p>
        </p:txBody>
      </p:sp>
      <p:pic>
        <p:nvPicPr>
          <p:cNvPr id="163" name="Google Shape;163;p19"/>
          <p:cNvPicPr preferRelativeResize="0"/>
          <p:nvPr/>
        </p:nvPicPr>
        <p:blipFill rotWithShape="1">
          <a:blip r:embed="rId5">
            <a:alphaModFix/>
          </a:blip>
          <a:srcRect t="219" b="228"/>
          <a:stretch/>
        </p:blipFill>
        <p:spPr>
          <a:xfrm>
            <a:off x="4867408" y="1351550"/>
            <a:ext cx="1644300" cy="1644300"/>
          </a:xfrm>
          <a:prstGeom prst="ellipse">
            <a:avLst/>
          </a:prstGeom>
          <a:noFill/>
          <a:ln>
            <a:noFill/>
          </a:ln>
        </p:spPr>
      </p:pic>
      <p:sp>
        <p:nvSpPr>
          <p:cNvPr id="164" name="Google Shape;164;p19"/>
          <p:cNvSpPr txBox="1">
            <a:spLocks noGrp="1"/>
          </p:cNvSpPr>
          <p:nvPr>
            <p:ph type="body" idx="4294967295"/>
          </p:nvPr>
        </p:nvSpPr>
        <p:spPr>
          <a:xfrm>
            <a:off x="4584180" y="3108900"/>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it" b="1"/>
              <a:t>Tommaso Caccini</a:t>
            </a:r>
            <a:endParaRPr b="1"/>
          </a:p>
        </p:txBody>
      </p:sp>
      <p:cxnSp>
        <p:nvCxnSpPr>
          <p:cNvPr id="165" name="Google Shape;165;p19"/>
          <p:cNvCxnSpPr/>
          <p:nvPr/>
        </p:nvCxnSpPr>
        <p:spPr>
          <a:xfrm>
            <a:off x="5554075" y="3613683"/>
            <a:ext cx="270900" cy="0"/>
          </a:xfrm>
          <a:prstGeom prst="straightConnector1">
            <a:avLst/>
          </a:prstGeom>
          <a:noFill/>
          <a:ln w="9525" cap="flat" cmpd="sng">
            <a:solidFill>
              <a:schemeClr val="dk1"/>
            </a:solidFill>
            <a:prstDash val="solid"/>
            <a:round/>
            <a:headEnd type="none" w="sm" len="sm"/>
            <a:tailEnd type="none" w="sm" len="sm"/>
          </a:ln>
        </p:spPr>
      </p:cxnSp>
      <p:pic>
        <p:nvPicPr>
          <p:cNvPr id="166" name="Google Shape;166;p19"/>
          <p:cNvPicPr preferRelativeResize="0"/>
          <p:nvPr/>
        </p:nvPicPr>
        <p:blipFill rotWithShape="1">
          <a:blip r:embed="rId6">
            <a:alphaModFix/>
          </a:blip>
          <a:srcRect t="12000" b="12000"/>
          <a:stretch/>
        </p:blipFill>
        <p:spPr>
          <a:xfrm>
            <a:off x="7085375" y="1351550"/>
            <a:ext cx="1644300" cy="1644300"/>
          </a:xfrm>
          <a:prstGeom prst="ellipse">
            <a:avLst/>
          </a:prstGeom>
          <a:noFill/>
          <a:ln>
            <a:noFill/>
          </a:ln>
        </p:spPr>
      </p:pic>
      <p:sp>
        <p:nvSpPr>
          <p:cNvPr id="167" name="Google Shape;167;p19"/>
          <p:cNvSpPr txBox="1">
            <a:spLocks noGrp="1"/>
          </p:cNvSpPr>
          <p:nvPr>
            <p:ph type="body" idx="4294967295"/>
          </p:nvPr>
        </p:nvSpPr>
        <p:spPr>
          <a:xfrm>
            <a:off x="6793801" y="3108900"/>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it" sz="1400" b="1"/>
              <a:t>Cardinale Bellarmino</a:t>
            </a:r>
            <a:endParaRPr sz="1400" b="1"/>
          </a:p>
        </p:txBody>
      </p:sp>
      <p:cxnSp>
        <p:nvCxnSpPr>
          <p:cNvPr id="168" name="Google Shape;168;p19"/>
          <p:cNvCxnSpPr/>
          <p:nvPr/>
        </p:nvCxnSpPr>
        <p:spPr>
          <a:xfrm>
            <a:off x="7747050" y="3613683"/>
            <a:ext cx="270900" cy="0"/>
          </a:xfrm>
          <a:prstGeom prst="straightConnector1">
            <a:avLst/>
          </a:prstGeom>
          <a:noFill/>
          <a:ln w="9525" cap="flat" cmpd="sng">
            <a:solidFill>
              <a:schemeClr val="dk1"/>
            </a:solidFill>
            <a:prstDash val="solid"/>
            <a:round/>
            <a:headEnd type="none" w="sm" len="sm"/>
            <a:tailEnd type="none" w="sm" len="sm"/>
          </a:ln>
        </p:spPr>
      </p:cxnSp>
      <p:sp>
        <p:nvSpPr>
          <p:cNvPr id="169" name="Google Shape;169;p19"/>
          <p:cNvSpPr txBox="1">
            <a:spLocks noGrp="1"/>
          </p:cNvSpPr>
          <p:nvPr>
            <p:ph type="body" idx="4294967295"/>
          </p:nvPr>
        </p:nvSpPr>
        <p:spPr>
          <a:xfrm>
            <a:off x="6793795" y="3641661"/>
            <a:ext cx="2177400" cy="115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it" sz="1200"/>
              <a:t>Già giudice nel processo di G. Bruno, il cardinale gesuita fu invitato da G. Galilei a guardare dal cannocchiale ma questiuesti si rifiutò, nonostante l’interesse per la sc</a:t>
            </a:r>
            <a:endParaRPr sz="1200"/>
          </a:p>
          <a:p>
            <a:pPr marL="0" lvl="0" indent="0" algn="ctr" rtl="0">
              <a:spcBef>
                <a:spcPts val="1600"/>
              </a:spcBef>
              <a:spcAft>
                <a:spcPts val="1600"/>
              </a:spcAft>
              <a:buNone/>
            </a:pP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0"/>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a:t>Il problema del movimento</a:t>
            </a:r>
            <a:endParaRPr/>
          </a:p>
        </p:txBody>
      </p:sp>
      <p:sp>
        <p:nvSpPr>
          <p:cNvPr id="175" name="Google Shape;175;p20"/>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b="1" i="1"/>
              <a:t>De Motu</a:t>
            </a:r>
            <a:r>
              <a:rPr lang="it"/>
              <a:t> (1590)</a:t>
            </a:r>
            <a:endParaRPr/>
          </a:p>
          <a:p>
            <a:pPr marL="0" lvl="0" indent="0" algn="ctr" rtl="0">
              <a:spcBef>
                <a:spcPts val="0"/>
              </a:spcBef>
              <a:spcAft>
                <a:spcPts val="0"/>
              </a:spcAft>
              <a:buNone/>
            </a:pPr>
            <a:r>
              <a:rPr lang="it" b="1" i="1"/>
              <a:t>Discorsi e dimostrazioni matematiche intorno a due nuove scienze</a:t>
            </a:r>
            <a:r>
              <a:rPr lang="it"/>
              <a:t> (1638)</a:t>
            </a:r>
            <a:endParaRPr/>
          </a:p>
        </p:txBody>
      </p:sp>
      <p:sp>
        <p:nvSpPr>
          <p:cNvPr id="176" name="Google Shape;176;p2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Clr>
                <a:schemeClr val="dk1"/>
              </a:buClr>
              <a:buSzPts val="1100"/>
              <a:buFont typeface="Arial"/>
              <a:buNone/>
            </a:pPr>
            <a:r>
              <a:rPr lang="it" sz="1400" b="1" u="sng">
                <a:solidFill>
                  <a:srgbClr val="980000"/>
                </a:solidFill>
              </a:rPr>
              <a:t>Fisica aristotelica</a:t>
            </a:r>
            <a:r>
              <a:rPr lang="it" sz="1400" b="1"/>
              <a:t>: la </a:t>
            </a:r>
            <a:r>
              <a:rPr lang="it" sz="1400" b="1">
                <a:solidFill>
                  <a:srgbClr val="00FFFF"/>
                </a:solidFill>
              </a:rPr>
              <a:t>quiete</a:t>
            </a:r>
            <a:r>
              <a:rPr lang="it" sz="1400" b="1"/>
              <a:t> è lo stato naturale con cui un corpo si dirige nel proprio luogo naturale (potenza), il </a:t>
            </a:r>
            <a:r>
              <a:rPr lang="it" sz="1400" b="1">
                <a:solidFill>
                  <a:srgbClr val="351C75"/>
                </a:solidFill>
              </a:rPr>
              <a:t>moto violento</a:t>
            </a:r>
            <a:r>
              <a:rPr lang="it" sz="1400" b="1"/>
              <a:t> è quel moto che conduce il corpo fuori dal luogo naturale (atto). I corpi che si muovono di moto violento (proiettile), possono farlo in virtù della forza motrice dell’aria che dà al corpo la forza di muoversi in una direzione diversa da quella naturale. </a:t>
            </a:r>
            <a:endParaRPr sz="1400" b="1"/>
          </a:p>
          <a:p>
            <a:pPr marL="0" lvl="0" indent="0" algn="just" rtl="0">
              <a:spcBef>
                <a:spcPts val="1600"/>
              </a:spcBef>
              <a:spcAft>
                <a:spcPts val="1600"/>
              </a:spcAft>
              <a:buClr>
                <a:schemeClr val="dk1"/>
              </a:buClr>
              <a:buSzPts val="1100"/>
              <a:buFont typeface="Arial"/>
              <a:buNone/>
            </a:pPr>
            <a:r>
              <a:rPr lang="it" sz="1400" b="1"/>
              <a:t>Per Aristotele bisognava spiegare il movimento violento e non la quiete (considerata uno stato).</a:t>
            </a:r>
            <a:endParaRPr sz="14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1"/>
          <p:cNvSpPr txBox="1">
            <a:spLocks noGrp="1"/>
          </p:cNvSpPr>
          <p:nvPr>
            <p:ph type="title"/>
          </p:nvPr>
        </p:nvSpPr>
        <p:spPr>
          <a:xfrm>
            <a:off x="265500" y="929275"/>
            <a:ext cx="4045200" cy="341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82" name="Google Shape;182;p21"/>
          <p:cNvSpPr txBox="1">
            <a:spLocks noGrp="1"/>
          </p:cNvSpPr>
          <p:nvPr>
            <p:ph type="subTitle" idx="1"/>
          </p:nvPr>
        </p:nvSpPr>
        <p:spPr>
          <a:xfrm>
            <a:off x="265500" y="724200"/>
            <a:ext cx="4045200" cy="3695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 sz="1700">
                <a:highlight>
                  <a:srgbClr val="F1C232"/>
                </a:highlight>
              </a:rPr>
              <a:t>Fisica galileiana</a:t>
            </a:r>
            <a:r>
              <a:rPr lang="it" sz="1700"/>
              <a:t>: Qualunque moto rettilineo uniforme è uno stato, sia la quiete che il movimento.</a:t>
            </a:r>
            <a:endParaRPr sz="1700"/>
          </a:p>
          <a:p>
            <a:pPr marL="0" lvl="0" indent="0" algn="just" rtl="0">
              <a:spcBef>
                <a:spcPts val="0"/>
              </a:spcBef>
              <a:spcAft>
                <a:spcPts val="0"/>
              </a:spcAft>
              <a:buNone/>
            </a:pPr>
            <a:r>
              <a:rPr lang="it" sz="1700"/>
              <a:t>Quando conferisco il movimento ad un corpo esso tende a mantenere quel moto all’infinito, bisogna quindi chiedersi come fa a passare da uno stato di moto ad uno di inerzia. La risposta è l’accelerazione e la decelerazione, senza le quali il corpo manterrebbe il proprio moto all’infinito. Quindi,</a:t>
            </a:r>
            <a:r>
              <a:rPr lang="it" sz="1800"/>
              <a:t> </a:t>
            </a:r>
            <a:r>
              <a:rPr lang="it" sz="1700">
                <a:highlight>
                  <a:srgbClr val="FFD966"/>
                </a:highlight>
              </a:rPr>
              <a:t>in mancanza di un fattore di disturbo (forza esterna) un corpo tende a conservare il proprio stato sia di moto rettilineo uniforme che di quiete (moto rettilineo uniforme con velocità 0) all’infinito.</a:t>
            </a:r>
            <a:endParaRPr sz="1700">
              <a:highlight>
                <a:srgbClr val="FFD966"/>
              </a:highlight>
            </a:endParaRPr>
          </a:p>
          <a:p>
            <a:pPr marL="0" lvl="0" indent="0" algn="just" rtl="0">
              <a:spcBef>
                <a:spcPts val="0"/>
              </a:spcBef>
              <a:spcAft>
                <a:spcPts val="0"/>
              </a:spcAft>
              <a:buNone/>
            </a:pPr>
            <a:r>
              <a:rPr lang="it" sz="1700">
                <a:highlight>
                  <a:srgbClr val="FFFFFF"/>
                </a:highlight>
              </a:rPr>
              <a:t>Il principio di inerzia spiega perchè la Terra e i pianeti si muovono indefinitamente (teoria chiarita non le forze centrifuga e centripeta fissate da Newton).</a:t>
            </a:r>
            <a:endParaRPr sz="1700">
              <a:highlight>
                <a:srgbClr val="FFFFFF"/>
              </a:highlight>
            </a:endParaRPr>
          </a:p>
          <a:p>
            <a:pPr marL="0" lvl="0" indent="0" algn="just" rtl="0">
              <a:spcBef>
                <a:spcPts val="0"/>
              </a:spcBef>
              <a:spcAft>
                <a:spcPts val="0"/>
              </a:spcAft>
              <a:buNone/>
            </a:pPr>
            <a:endParaRPr sz="1800">
              <a:highlight>
                <a:srgbClr val="FFD966"/>
              </a:highlight>
            </a:endParaRPr>
          </a:p>
          <a:p>
            <a:pPr marL="0" lvl="0" indent="0" algn="just" rtl="0">
              <a:spcBef>
                <a:spcPts val="0"/>
              </a:spcBef>
              <a:spcAft>
                <a:spcPts val="0"/>
              </a:spcAft>
              <a:buNone/>
            </a:pPr>
            <a:endParaRPr sz="1800">
              <a:highlight>
                <a:srgbClr val="FFD966"/>
              </a:highlight>
            </a:endParaRPr>
          </a:p>
          <a:p>
            <a:pPr marL="0" lvl="0" indent="0" algn="just" rtl="0">
              <a:spcBef>
                <a:spcPts val="0"/>
              </a:spcBef>
              <a:spcAft>
                <a:spcPts val="0"/>
              </a:spcAft>
              <a:buNone/>
            </a:pPr>
            <a:endParaRPr sz="1800">
              <a:highlight>
                <a:srgbClr val="FFD966"/>
              </a:highlight>
            </a:endParaRPr>
          </a:p>
        </p:txBody>
      </p:sp>
      <p:sp>
        <p:nvSpPr>
          <p:cNvPr id="183" name="Google Shape;183;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Clr>
                <a:schemeClr val="dk1"/>
              </a:buClr>
              <a:buSzPts val="1100"/>
              <a:buFont typeface="Arial"/>
              <a:buNone/>
            </a:pPr>
            <a:endParaRPr sz="1400" b="1"/>
          </a:p>
        </p:txBody>
      </p:sp>
      <p:pic>
        <p:nvPicPr>
          <p:cNvPr id="184" name="Google Shape;184;p21">
            <a:hlinkClick r:id="rId3"/>
          </p:cNvPr>
          <p:cNvPicPr preferRelativeResize="0"/>
          <p:nvPr/>
        </p:nvPicPr>
        <p:blipFill>
          <a:blip r:embed="rId4">
            <a:alphaModFix/>
          </a:blip>
          <a:stretch>
            <a:fillRect/>
          </a:stretch>
        </p:blipFill>
        <p:spPr>
          <a:xfrm>
            <a:off x="4835400" y="621175"/>
            <a:ext cx="4045200" cy="3721800"/>
          </a:xfrm>
          <a:prstGeom prst="rect">
            <a:avLst/>
          </a:prstGeom>
          <a:noFill/>
          <a:ln>
            <a:noFill/>
          </a:ln>
        </p:spPr>
      </p:pic>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1313</Words>
  <Application>Microsoft Office PowerPoint</Application>
  <PresentationFormat>Presentazione su schermo (16:9)</PresentationFormat>
  <Paragraphs>129</Paragraphs>
  <Slides>16</Slides>
  <Notes>16</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16</vt:i4>
      </vt:variant>
    </vt:vector>
  </HeadingPairs>
  <TitlesOfParts>
    <vt:vector size="20" baseType="lpstr">
      <vt:lpstr>Arial</vt:lpstr>
      <vt:lpstr>Economica</vt:lpstr>
      <vt:lpstr>Open Sans</vt:lpstr>
      <vt:lpstr>Luxe</vt:lpstr>
      <vt:lpstr>Diapositiva 1</vt:lpstr>
      <vt:lpstr>La Rivoluzione scientifica</vt:lpstr>
      <vt:lpstr>Diapositiva 3</vt:lpstr>
      <vt:lpstr>Galileo Galilei</vt:lpstr>
      <vt:lpstr>Opere fondamentali</vt:lpstr>
      <vt:lpstr>Opere fondamentali</vt:lpstr>
      <vt:lpstr>Alcuni personaggi della vita di Galileo</vt:lpstr>
      <vt:lpstr>Il problema del movimento</vt:lpstr>
      <vt:lpstr>Diapositiva 9</vt:lpstr>
      <vt:lpstr>Legge sulla caduta dei gravi </vt:lpstr>
      <vt:lpstr>Secondo principio della dinamica</vt:lpstr>
      <vt:lpstr>       Sidereus Nuncius</vt:lpstr>
      <vt:lpstr>Dialogo sopra i due massimi sistemi del mondo - 1632</vt:lpstr>
      <vt:lpstr>Fasi del metodo</vt:lpstr>
      <vt:lpstr>Sensate esperienze</vt:lpstr>
      <vt:lpstr>L’importanza della matematica...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Paolo Malerba</dc:creator>
  <cp:lastModifiedBy>malerba_paolo@alice.it</cp:lastModifiedBy>
  <cp:revision>1</cp:revision>
  <dcterms:modified xsi:type="dcterms:W3CDTF">2018-12-17T17:35:30Z</dcterms:modified>
</cp:coreProperties>
</file>