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59" r:id="rId4"/>
    <p:sldId id="257" r:id="rId5"/>
    <p:sldId id="258" r:id="rId6"/>
    <p:sldId id="260" r:id="rId7"/>
    <p:sldId id="267" r:id="rId8"/>
    <p:sldId id="266" r:id="rId9"/>
    <p:sldId id="261" r:id="rId10"/>
    <p:sldId id="268" r:id="rId11"/>
    <p:sldId id="265" r:id="rId12"/>
    <p:sldId id="277" r:id="rId13"/>
    <p:sldId id="278" r:id="rId14"/>
    <p:sldId id="263" r:id="rId15"/>
    <p:sldId id="264" r:id="rId16"/>
    <p:sldId id="269" r:id="rId17"/>
    <p:sldId id="271" r:id="rId18"/>
    <p:sldId id="272" r:id="rId19"/>
    <p:sldId id="270" r:id="rId20"/>
    <p:sldId id="273" r:id="rId21"/>
    <p:sldId id="262"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o Malerba" initials="PM" lastIdx="3" clrIdx="0">
    <p:extLst>
      <p:ext uri="{19B8F6BF-5375-455C-9EA6-DF929625EA0E}">
        <p15:presenceInfo xmlns:p15="http://schemas.microsoft.com/office/powerpoint/2012/main" userId="46ee6a503e5e81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BF7DA7-AD3A-4015-89A1-612723C0E638}"/>
              </a:ext>
            </a:extLst>
          </p:cNvPr>
          <p:cNvSpPr>
            <a:spLocks noGrp="1"/>
          </p:cNvSpPr>
          <p:nvPr>
            <p:ph type="ctrTitle"/>
          </p:nvPr>
        </p:nvSpPr>
        <p:spPr>
          <a:xfrm>
            <a:off x="2025541" y="4142984"/>
            <a:ext cx="8915399" cy="1017739"/>
          </a:xfrm>
        </p:spPr>
        <p:txBody>
          <a:bodyPr/>
          <a:lstStyle/>
          <a:p>
            <a:r>
              <a:rPr lang="it-IT" dirty="0"/>
              <a:t>CORSO DI LOGICA</a:t>
            </a:r>
          </a:p>
        </p:txBody>
      </p:sp>
      <p:sp>
        <p:nvSpPr>
          <p:cNvPr id="3" name="Sottotitolo 2">
            <a:extLst>
              <a:ext uri="{FF2B5EF4-FFF2-40B4-BE49-F238E27FC236}">
                <a16:creationId xmlns:a16="http://schemas.microsoft.com/office/drawing/2014/main" id="{978E761B-DDFB-4217-BC41-A158EC3844FE}"/>
              </a:ext>
            </a:extLst>
          </p:cNvPr>
          <p:cNvSpPr>
            <a:spLocks noGrp="1"/>
          </p:cNvSpPr>
          <p:nvPr>
            <p:ph type="subTitle" idx="1"/>
          </p:nvPr>
        </p:nvSpPr>
        <p:spPr>
          <a:xfrm>
            <a:off x="8476444" y="570677"/>
            <a:ext cx="2859609" cy="583761"/>
          </a:xfrm>
        </p:spPr>
        <p:txBody>
          <a:bodyPr>
            <a:normAutofit fontScale="77500" lnSpcReduction="20000"/>
          </a:bodyPr>
          <a:lstStyle/>
          <a:p>
            <a:r>
              <a:rPr lang="it-IT" dirty="0"/>
              <a:t>Anno Accademico 2020/2021</a:t>
            </a:r>
          </a:p>
          <a:p>
            <a:r>
              <a:rPr lang="it-IT" dirty="0"/>
              <a:t>Docente Prof. Paolo MALERBA</a:t>
            </a:r>
          </a:p>
        </p:txBody>
      </p:sp>
      <p:sp>
        <p:nvSpPr>
          <p:cNvPr id="4" name="CasellaDiTesto 3">
            <a:extLst>
              <a:ext uri="{FF2B5EF4-FFF2-40B4-BE49-F238E27FC236}">
                <a16:creationId xmlns:a16="http://schemas.microsoft.com/office/drawing/2014/main" id="{19846355-93F3-4FCF-9A04-993ED7F638E7}"/>
              </a:ext>
            </a:extLst>
          </p:cNvPr>
          <p:cNvSpPr txBox="1"/>
          <p:nvPr/>
        </p:nvSpPr>
        <p:spPr>
          <a:xfrm>
            <a:off x="2301113" y="5336088"/>
            <a:ext cx="6175331" cy="1477328"/>
          </a:xfrm>
          <a:prstGeom prst="rect">
            <a:avLst/>
          </a:prstGeom>
          <a:noFill/>
        </p:spPr>
        <p:txBody>
          <a:bodyPr wrap="square" rtlCol="0">
            <a:spAutoFit/>
          </a:bodyPr>
          <a:lstStyle/>
          <a:p>
            <a:r>
              <a:rPr lang="it-IT" b="1" dirty="0"/>
              <a:t>PARTE PRIMA</a:t>
            </a:r>
          </a:p>
          <a:p>
            <a:endParaRPr lang="it-IT" b="1" dirty="0"/>
          </a:p>
          <a:p>
            <a:pPr marL="742950" lvl="1" indent="-285750">
              <a:buFont typeface="Arial" panose="020B0604020202020204" pitchFamily="34" charset="0"/>
              <a:buChar char="•"/>
            </a:pPr>
            <a:r>
              <a:rPr lang="it-IT" dirty="0"/>
              <a:t>Introduzione alla Logica</a:t>
            </a:r>
          </a:p>
          <a:p>
            <a:pPr marL="742950" lvl="1" indent="-285750">
              <a:buFont typeface="Arial" panose="020B0604020202020204" pitchFamily="34" charset="0"/>
              <a:buChar char="•"/>
            </a:pPr>
            <a:r>
              <a:rPr lang="it-IT" dirty="0"/>
              <a:t>Logica dei predicati</a:t>
            </a:r>
          </a:p>
          <a:p>
            <a:endParaRPr lang="it-IT" dirty="0"/>
          </a:p>
        </p:txBody>
      </p:sp>
    </p:spTree>
    <p:extLst>
      <p:ext uri="{BB962C8B-B14F-4D97-AF65-F5344CB8AC3E}">
        <p14:creationId xmlns:p14="http://schemas.microsoft.com/office/powerpoint/2010/main" val="238591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553DFA-72F3-46FF-A7F5-315BC77C228C}"/>
              </a:ext>
            </a:extLst>
          </p:cNvPr>
          <p:cNvSpPr>
            <a:spLocks noGrp="1"/>
          </p:cNvSpPr>
          <p:nvPr>
            <p:ph type="title"/>
          </p:nvPr>
        </p:nvSpPr>
        <p:spPr>
          <a:xfrm>
            <a:off x="1865923" y="619909"/>
            <a:ext cx="10259909" cy="656277"/>
          </a:xfrm>
        </p:spPr>
        <p:txBody>
          <a:bodyPr>
            <a:normAutofit fontScale="90000"/>
          </a:bodyPr>
          <a:lstStyle/>
          <a:p>
            <a:r>
              <a:rPr lang="it-IT" dirty="0"/>
              <a:t>Il metodo sintetico e l’argomentazione induttiva</a:t>
            </a:r>
          </a:p>
        </p:txBody>
      </p:sp>
      <p:sp>
        <p:nvSpPr>
          <p:cNvPr id="3" name="Segnaposto contenuto 2">
            <a:extLst>
              <a:ext uri="{FF2B5EF4-FFF2-40B4-BE49-F238E27FC236}">
                <a16:creationId xmlns:a16="http://schemas.microsoft.com/office/drawing/2014/main" id="{19F84A07-2F56-4C48-96B0-9D59EF4F4FA4}"/>
              </a:ext>
            </a:extLst>
          </p:cNvPr>
          <p:cNvSpPr>
            <a:spLocks noGrp="1"/>
          </p:cNvSpPr>
          <p:nvPr>
            <p:ph idx="1"/>
          </p:nvPr>
        </p:nvSpPr>
        <p:spPr>
          <a:xfrm>
            <a:off x="1865924" y="5207780"/>
            <a:ext cx="10359663" cy="923330"/>
          </a:xfrm>
        </p:spPr>
        <p:txBody>
          <a:bodyPr/>
          <a:lstStyle/>
          <a:p>
            <a:pPr marL="0" indent="0" algn="just">
              <a:buNone/>
            </a:pPr>
            <a:r>
              <a:rPr lang="it-IT" dirty="0"/>
              <a:t>L’induzione si fonda sulla </a:t>
            </a:r>
            <a:r>
              <a:rPr lang="it-IT" b="1" dirty="0"/>
              <a:t>sintesi</a:t>
            </a:r>
            <a:r>
              <a:rPr lang="it-IT" dirty="0"/>
              <a:t>, ovvero sul </a:t>
            </a:r>
            <a:r>
              <a:rPr lang="it-IT" b="1" dirty="0"/>
              <a:t>riassunto delle</a:t>
            </a:r>
            <a:r>
              <a:rPr lang="it-IT" dirty="0"/>
              <a:t> </a:t>
            </a:r>
            <a:r>
              <a:rPr lang="it-IT" b="1" dirty="0"/>
              <a:t>conoscenze</a:t>
            </a:r>
            <a:r>
              <a:rPr lang="it-IT" dirty="0"/>
              <a:t> derivate da eventi particolari in una proposizione generalizzante.</a:t>
            </a:r>
          </a:p>
          <a:p>
            <a:pPr algn="just"/>
            <a:endParaRPr lang="it-IT" dirty="0"/>
          </a:p>
        </p:txBody>
      </p:sp>
      <p:sp>
        <p:nvSpPr>
          <p:cNvPr id="7" name="CasellaDiTesto 6">
            <a:extLst>
              <a:ext uri="{FF2B5EF4-FFF2-40B4-BE49-F238E27FC236}">
                <a16:creationId xmlns:a16="http://schemas.microsoft.com/office/drawing/2014/main" id="{A05250D6-71CD-4F34-9CE5-9541F45BE218}"/>
              </a:ext>
            </a:extLst>
          </p:cNvPr>
          <p:cNvSpPr txBox="1"/>
          <p:nvPr/>
        </p:nvSpPr>
        <p:spPr>
          <a:xfrm>
            <a:off x="954856" y="738311"/>
            <a:ext cx="811314" cy="461665"/>
          </a:xfrm>
          <a:prstGeom prst="rect">
            <a:avLst/>
          </a:prstGeom>
          <a:noFill/>
        </p:spPr>
        <p:txBody>
          <a:bodyPr wrap="square">
            <a:spAutoFit/>
          </a:bodyPr>
          <a:lstStyle/>
          <a:p>
            <a:r>
              <a:rPr lang="it-IT" sz="2400" b="1" dirty="0">
                <a:solidFill>
                  <a:schemeClr val="bg1"/>
                </a:solidFill>
              </a:rPr>
              <a:t>8</a:t>
            </a:r>
          </a:p>
        </p:txBody>
      </p:sp>
      <p:sp>
        <p:nvSpPr>
          <p:cNvPr id="6" name="CasellaDiTesto 5">
            <a:extLst>
              <a:ext uri="{FF2B5EF4-FFF2-40B4-BE49-F238E27FC236}">
                <a16:creationId xmlns:a16="http://schemas.microsoft.com/office/drawing/2014/main" id="{5F84A971-4059-48A0-AFC8-9A2C5EBB615C}"/>
              </a:ext>
            </a:extLst>
          </p:cNvPr>
          <p:cNvSpPr txBox="1"/>
          <p:nvPr/>
        </p:nvSpPr>
        <p:spPr>
          <a:xfrm>
            <a:off x="1766170" y="1394588"/>
            <a:ext cx="10359663" cy="923330"/>
          </a:xfrm>
          <a:prstGeom prst="rect">
            <a:avLst/>
          </a:prstGeom>
          <a:noFill/>
        </p:spPr>
        <p:txBody>
          <a:bodyPr wrap="square" rtlCol="0">
            <a:spAutoFit/>
          </a:bodyPr>
          <a:lstStyle/>
          <a:p>
            <a:pPr marL="285750" indent="-285750" algn="just">
              <a:buFont typeface="Wingdings" panose="05000000000000000000" pitchFamily="2" charset="2"/>
              <a:buChar char="Ø"/>
            </a:pPr>
            <a:r>
              <a:rPr lang="it-IT" dirty="0"/>
              <a:t>Se da premesse di carattere particolare (es. </a:t>
            </a:r>
            <a:r>
              <a:rPr lang="it-IT" i="1" dirty="0"/>
              <a:t>Il cigno1 è bianco, il cigno 2 è bianco… il cigno n è bianco)</a:t>
            </a:r>
            <a:r>
              <a:rPr lang="it-IT" dirty="0"/>
              <a:t> scaturisce una conclusione generale (es. </a:t>
            </a:r>
            <a:r>
              <a:rPr lang="it-IT" i="1" dirty="0"/>
              <a:t>Tutti i cigni sono bianchi) </a:t>
            </a:r>
            <a:r>
              <a:rPr lang="it-IT" dirty="0"/>
              <a:t>allora  l’argomentazione è detta </a:t>
            </a:r>
            <a:r>
              <a:rPr lang="it-IT" b="1" dirty="0"/>
              <a:t>induttiva</a:t>
            </a:r>
            <a:r>
              <a:rPr lang="it-IT" dirty="0"/>
              <a:t>.</a:t>
            </a:r>
            <a:endParaRPr lang="it-IT" b="1" dirty="0"/>
          </a:p>
        </p:txBody>
      </p:sp>
      <p:pic>
        <p:nvPicPr>
          <p:cNvPr id="2050" name="Picture 2" descr="Cigno reale">
            <a:extLst>
              <a:ext uri="{FF2B5EF4-FFF2-40B4-BE49-F238E27FC236}">
                <a16:creationId xmlns:a16="http://schemas.microsoft.com/office/drawing/2014/main" id="{932916D2-19B1-41B6-8D80-F0E7B0658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582" y="2512530"/>
            <a:ext cx="7429500" cy="2495550"/>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contenuto 2">
            <a:extLst>
              <a:ext uri="{FF2B5EF4-FFF2-40B4-BE49-F238E27FC236}">
                <a16:creationId xmlns:a16="http://schemas.microsoft.com/office/drawing/2014/main" id="{B46DE582-E196-463D-88D0-FF6C80037848}"/>
              </a:ext>
            </a:extLst>
          </p:cNvPr>
          <p:cNvSpPr txBox="1">
            <a:spLocks/>
          </p:cNvSpPr>
          <p:nvPr/>
        </p:nvSpPr>
        <p:spPr>
          <a:xfrm>
            <a:off x="1865924" y="5934670"/>
            <a:ext cx="10359663" cy="9233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it-IT" dirty="0"/>
              <a:t>Il metodo sintetico è il metodo caratteristico delle scienze empiriche fondate sull’osservazione come ad esempio la fisica</a:t>
            </a:r>
          </a:p>
          <a:p>
            <a:pPr algn="just"/>
            <a:endParaRPr lang="it-IT" dirty="0"/>
          </a:p>
        </p:txBody>
      </p:sp>
    </p:spTree>
    <p:extLst>
      <p:ext uri="{BB962C8B-B14F-4D97-AF65-F5344CB8AC3E}">
        <p14:creationId xmlns:p14="http://schemas.microsoft.com/office/powerpoint/2010/main" val="333937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D125CD-B4A2-4C3E-8759-13922E50C224}"/>
              </a:ext>
            </a:extLst>
          </p:cNvPr>
          <p:cNvSpPr>
            <a:spLocks noGrp="1"/>
          </p:cNvSpPr>
          <p:nvPr>
            <p:ph type="title"/>
          </p:nvPr>
        </p:nvSpPr>
        <p:spPr>
          <a:xfrm>
            <a:off x="1778733" y="586532"/>
            <a:ext cx="8911687" cy="1280890"/>
          </a:xfrm>
        </p:spPr>
        <p:txBody>
          <a:bodyPr/>
          <a:lstStyle/>
          <a:p>
            <a:r>
              <a:rPr lang="it-IT" dirty="0"/>
              <a:t>Limiti dell’argomentazione induttiva</a:t>
            </a:r>
          </a:p>
        </p:txBody>
      </p:sp>
      <p:sp>
        <p:nvSpPr>
          <p:cNvPr id="3" name="Segnaposto contenuto 2">
            <a:extLst>
              <a:ext uri="{FF2B5EF4-FFF2-40B4-BE49-F238E27FC236}">
                <a16:creationId xmlns:a16="http://schemas.microsoft.com/office/drawing/2014/main" id="{9568D3F9-3858-4448-9444-6CFF2A7F83A9}"/>
              </a:ext>
            </a:extLst>
          </p:cNvPr>
          <p:cNvSpPr>
            <a:spLocks noGrp="1"/>
          </p:cNvSpPr>
          <p:nvPr>
            <p:ph idx="1"/>
          </p:nvPr>
        </p:nvSpPr>
        <p:spPr>
          <a:xfrm>
            <a:off x="1613248" y="1331926"/>
            <a:ext cx="9484812" cy="1010433"/>
          </a:xfrm>
        </p:spPr>
        <p:txBody>
          <a:bodyPr/>
          <a:lstStyle/>
          <a:p>
            <a:pPr algn="just"/>
            <a:r>
              <a:rPr lang="it-IT" dirty="0"/>
              <a:t>Quale certezza ci fornisce l’induzione? Ovvero: </a:t>
            </a:r>
            <a:r>
              <a:rPr lang="it-IT" b="1" dirty="0"/>
              <a:t>quanti</a:t>
            </a:r>
            <a:r>
              <a:rPr lang="it-IT" dirty="0"/>
              <a:t> cigni bianchi dovrò vedere prima di asserire con certezza che </a:t>
            </a:r>
            <a:r>
              <a:rPr lang="it-IT" b="1" dirty="0"/>
              <a:t>tutti </a:t>
            </a:r>
            <a:r>
              <a:rPr lang="it-IT" dirty="0"/>
              <a:t>i cigni sono bianchi?</a:t>
            </a:r>
          </a:p>
        </p:txBody>
      </p:sp>
      <p:sp>
        <p:nvSpPr>
          <p:cNvPr id="4" name="CasellaDiTesto 3">
            <a:extLst>
              <a:ext uri="{FF2B5EF4-FFF2-40B4-BE49-F238E27FC236}">
                <a16:creationId xmlns:a16="http://schemas.microsoft.com/office/drawing/2014/main" id="{503CC0ED-FAA0-4E20-8FF4-A06B3931CC20}"/>
              </a:ext>
            </a:extLst>
          </p:cNvPr>
          <p:cNvSpPr txBox="1"/>
          <p:nvPr/>
        </p:nvSpPr>
        <p:spPr>
          <a:xfrm>
            <a:off x="1079048" y="698747"/>
            <a:ext cx="749798" cy="461665"/>
          </a:xfrm>
          <a:prstGeom prst="rect">
            <a:avLst/>
          </a:prstGeom>
          <a:noFill/>
        </p:spPr>
        <p:txBody>
          <a:bodyPr wrap="square" rtlCol="0">
            <a:spAutoFit/>
          </a:bodyPr>
          <a:lstStyle/>
          <a:p>
            <a:r>
              <a:rPr lang="it-IT" sz="2400" b="1" dirty="0">
                <a:solidFill>
                  <a:schemeClr val="bg1"/>
                </a:solidFill>
              </a:rPr>
              <a:t>9</a:t>
            </a:r>
          </a:p>
        </p:txBody>
      </p:sp>
      <p:pic>
        <p:nvPicPr>
          <p:cNvPr id="1026" name="Picture 2" descr="Teoria del cigno nero - Wikipedia">
            <a:extLst>
              <a:ext uri="{FF2B5EF4-FFF2-40B4-BE49-F238E27FC236}">
                <a16:creationId xmlns:a16="http://schemas.microsoft.com/office/drawing/2014/main" id="{FF517B2E-D29A-4885-95EB-63DB32259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614" y="2187701"/>
            <a:ext cx="4014331" cy="313691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FDC4991-B2BE-4564-8EB9-167F9066C5FE}"/>
              </a:ext>
            </a:extLst>
          </p:cNvPr>
          <p:cNvSpPr txBox="1"/>
          <p:nvPr/>
        </p:nvSpPr>
        <p:spPr>
          <a:xfrm>
            <a:off x="1931885" y="5469529"/>
            <a:ext cx="9166175" cy="1200329"/>
          </a:xfrm>
          <a:prstGeom prst="rect">
            <a:avLst/>
          </a:prstGeom>
          <a:noFill/>
        </p:spPr>
        <p:txBody>
          <a:bodyPr wrap="square" rtlCol="0">
            <a:spAutoFit/>
          </a:bodyPr>
          <a:lstStyle/>
          <a:p>
            <a:pPr algn="just"/>
            <a:r>
              <a:rPr lang="it-IT" dirty="0"/>
              <a:t>I limiti dell’induzione consistono nel fatto di non fornirci certezze assolute, ma soltanto provvisorie, d’altro canto l’induzione contribuisce ad </a:t>
            </a:r>
            <a:r>
              <a:rPr lang="it-IT" b="1" dirty="0"/>
              <a:t>aumentare</a:t>
            </a:r>
            <a:r>
              <a:rPr lang="it-IT" dirty="0"/>
              <a:t> la nostra conoscenza fino all’evidenza di un fatto contrario. </a:t>
            </a:r>
          </a:p>
          <a:p>
            <a:pPr algn="just"/>
            <a:r>
              <a:rPr lang="it-IT" dirty="0"/>
              <a:t>Il giudizio a cui si perviene fornisce un giudizio fecondo, ma non universale.</a:t>
            </a:r>
          </a:p>
        </p:txBody>
      </p:sp>
    </p:spTree>
    <p:extLst>
      <p:ext uri="{BB962C8B-B14F-4D97-AF65-F5344CB8AC3E}">
        <p14:creationId xmlns:p14="http://schemas.microsoft.com/office/powerpoint/2010/main" val="7826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50289-A7E7-4A45-BD08-362FCCEAF71E}"/>
              </a:ext>
            </a:extLst>
          </p:cNvPr>
          <p:cNvSpPr>
            <a:spLocks noGrp="1"/>
          </p:cNvSpPr>
          <p:nvPr>
            <p:ph type="title"/>
          </p:nvPr>
        </p:nvSpPr>
        <p:spPr>
          <a:xfrm>
            <a:off x="1891467" y="534481"/>
            <a:ext cx="8911687" cy="1280890"/>
          </a:xfrm>
        </p:spPr>
        <p:txBody>
          <a:bodyPr/>
          <a:lstStyle/>
          <a:p>
            <a:r>
              <a:rPr lang="it-IT" dirty="0"/>
              <a:t>Il ragionamento abduttivo e i suoi limiti</a:t>
            </a:r>
          </a:p>
        </p:txBody>
      </p:sp>
      <p:sp>
        <p:nvSpPr>
          <p:cNvPr id="3" name="Segnaposto contenuto 2">
            <a:extLst>
              <a:ext uri="{FF2B5EF4-FFF2-40B4-BE49-F238E27FC236}">
                <a16:creationId xmlns:a16="http://schemas.microsoft.com/office/drawing/2014/main" id="{D4DC8A43-9FD8-4B80-8507-73A448452898}"/>
              </a:ext>
            </a:extLst>
          </p:cNvPr>
          <p:cNvSpPr>
            <a:spLocks noGrp="1"/>
          </p:cNvSpPr>
          <p:nvPr>
            <p:ph idx="1"/>
          </p:nvPr>
        </p:nvSpPr>
        <p:spPr>
          <a:xfrm>
            <a:off x="1100571" y="1394564"/>
            <a:ext cx="10502530" cy="1699365"/>
          </a:xfrm>
        </p:spPr>
        <p:txBody>
          <a:bodyPr/>
          <a:lstStyle/>
          <a:p>
            <a:r>
              <a:rPr lang="it-IT" dirty="0"/>
              <a:t>Si tratta della classica </a:t>
            </a:r>
            <a:r>
              <a:rPr lang="it-IT" b="1" dirty="0"/>
              <a:t>argomentazione per default.</a:t>
            </a:r>
          </a:p>
          <a:p>
            <a:pPr marL="0" indent="0">
              <a:buNone/>
            </a:pPr>
            <a:r>
              <a:rPr lang="it-IT" dirty="0"/>
              <a:t>Esempio</a:t>
            </a:r>
            <a:r>
              <a:rPr lang="it-IT" i="1" dirty="0"/>
              <a:t>:  Normalmente i cinesi non sanno parlare italiano</a:t>
            </a:r>
          </a:p>
          <a:p>
            <a:pPr marL="0" indent="0">
              <a:buNone/>
            </a:pPr>
            <a:r>
              <a:rPr lang="it-IT" i="1" dirty="0"/>
              <a:t>		   Lucy è cinese</a:t>
            </a:r>
          </a:p>
          <a:p>
            <a:pPr marL="0" indent="0">
              <a:buNone/>
            </a:pPr>
            <a:r>
              <a:rPr lang="it-IT" dirty="0"/>
              <a:t>Quindi      </a:t>
            </a:r>
            <a:r>
              <a:rPr lang="it-IT" i="1" dirty="0"/>
              <a:t>Lucy non sa parlare italiano. </a:t>
            </a:r>
            <a:r>
              <a:rPr lang="it-IT" dirty="0"/>
              <a:t>	 </a:t>
            </a:r>
          </a:p>
        </p:txBody>
      </p:sp>
      <p:sp>
        <p:nvSpPr>
          <p:cNvPr id="4" name="CasellaDiTesto 3">
            <a:extLst>
              <a:ext uri="{FF2B5EF4-FFF2-40B4-BE49-F238E27FC236}">
                <a16:creationId xmlns:a16="http://schemas.microsoft.com/office/drawing/2014/main" id="{559E78B1-8A6D-4552-A18F-DE9C9E1A1FA0}"/>
              </a:ext>
            </a:extLst>
          </p:cNvPr>
          <p:cNvSpPr txBox="1"/>
          <p:nvPr/>
        </p:nvSpPr>
        <p:spPr>
          <a:xfrm>
            <a:off x="876351" y="713261"/>
            <a:ext cx="619668" cy="461665"/>
          </a:xfrm>
          <a:prstGeom prst="rect">
            <a:avLst/>
          </a:prstGeom>
          <a:noFill/>
        </p:spPr>
        <p:txBody>
          <a:bodyPr wrap="square" rtlCol="0">
            <a:spAutoFit/>
          </a:bodyPr>
          <a:lstStyle/>
          <a:p>
            <a:r>
              <a:rPr lang="it-IT" sz="2400" b="1" dirty="0">
                <a:solidFill>
                  <a:schemeClr val="bg1"/>
                </a:solidFill>
              </a:rPr>
              <a:t>10</a:t>
            </a:r>
          </a:p>
        </p:txBody>
      </p:sp>
      <p:sp>
        <p:nvSpPr>
          <p:cNvPr id="5" name="CasellaDiTesto 4">
            <a:extLst>
              <a:ext uri="{FF2B5EF4-FFF2-40B4-BE49-F238E27FC236}">
                <a16:creationId xmlns:a16="http://schemas.microsoft.com/office/drawing/2014/main" id="{B9510E0E-1040-4B46-B4CD-4F788EDB2A71}"/>
              </a:ext>
            </a:extLst>
          </p:cNvPr>
          <p:cNvSpPr txBox="1"/>
          <p:nvPr/>
        </p:nvSpPr>
        <p:spPr>
          <a:xfrm>
            <a:off x="987178" y="2967335"/>
            <a:ext cx="10720263" cy="923330"/>
          </a:xfrm>
          <a:prstGeom prst="rect">
            <a:avLst/>
          </a:prstGeom>
          <a:noFill/>
        </p:spPr>
        <p:txBody>
          <a:bodyPr wrap="square" rtlCol="0">
            <a:spAutoFit/>
          </a:bodyPr>
          <a:lstStyle/>
          <a:p>
            <a:pPr algn="just"/>
            <a:r>
              <a:rPr lang="it-IT" dirty="0"/>
              <a:t>In questo tipo di ragionamento traiamo delle conclusioni particolari da una conoscenza generale che ammette eccezioni e la verità della 2°  premessa discende dalla verità della 1° .</a:t>
            </a:r>
          </a:p>
          <a:p>
            <a:pPr algn="just"/>
            <a:r>
              <a:rPr lang="it-IT" dirty="0"/>
              <a:t>In mancanza di ulteriori informazioni siamo disposti a concludere che Lucy non parli italiano</a:t>
            </a:r>
          </a:p>
        </p:txBody>
      </p:sp>
      <p:sp>
        <p:nvSpPr>
          <p:cNvPr id="6" name="CasellaDiTesto 5">
            <a:extLst>
              <a:ext uri="{FF2B5EF4-FFF2-40B4-BE49-F238E27FC236}">
                <a16:creationId xmlns:a16="http://schemas.microsoft.com/office/drawing/2014/main" id="{478B4617-A9BA-424C-B096-083D06B4979A}"/>
              </a:ext>
            </a:extLst>
          </p:cNvPr>
          <p:cNvSpPr txBox="1"/>
          <p:nvPr/>
        </p:nvSpPr>
        <p:spPr>
          <a:xfrm>
            <a:off x="1008673" y="3974135"/>
            <a:ext cx="10146082" cy="1061829"/>
          </a:xfrm>
          <a:prstGeom prst="rect">
            <a:avLst/>
          </a:prstGeom>
          <a:noFill/>
        </p:spPr>
        <p:txBody>
          <a:bodyPr wrap="square" rtlCol="0">
            <a:spAutoFit/>
          </a:bodyPr>
          <a:lstStyle/>
          <a:p>
            <a:r>
              <a:rPr lang="it-IT" dirty="0"/>
              <a:t>Vediamo ora cosa accade se aggiungiamo alle premesse le seguenti:</a:t>
            </a:r>
          </a:p>
          <a:p>
            <a:endParaRPr lang="it-IT" sz="900" dirty="0"/>
          </a:p>
          <a:p>
            <a:r>
              <a:rPr lang="it-IT" i="1" dirty="0"/>
              <a:t>Lucy ha frequentato le scuole dell’obbligo a Genova </a:t>
            </a:r>
          </a:p>
          <a:p>
            <a:r>
              <a:rPr lang="it-IT" i="1" dirty="0"/>
              <a:t>Lucy è laureata in Letteratura italiana</a:t>
            </a:r>
          </a:p>
        </p:txBody>
      </p:sp>
      <p:sp>
        <p:nvSpPr>
          <p:cNvPr id="7" name="CasellaDiTesto 6">
            <a:extLst>
              <a:ext uri="{FF2B5EF4-FFF2-40B4-BE49-F238E27FC236}">
                <a16:creationId xmlns:a16="http://schemas.microsoft.com/office/drawing/2014/main" id="{F7B83685-AC03-48DF-9BFC-1226EE6967B3}"/>
              </a:ext>
            </a:extLst>
          </p:cNvPr>
          <p:cNvSpPr txBox="1"/>
          <p:nvPr/>
        </p:nvSpPr>
        <p:spPr>
          <a:xfrm>
            <a:off x="1058740" y="5136951"/>
            <a:ext cx="10720263" cy="646331"/>
          </a:xfrm>
          <a:prstGeom prst="rect">
            <a:avLst/>
          </a:prstGeom>
          <a:noFill/>
        </p:spPr>
        <p:txBody>
          <a:bodyPr wrap="square" rtlCol="0">
            <a:spAutoFit/>
          </a:bodyPr>
          <a:lstStyle/>
          <a:p>
            <a:pPr algn="just"/>
            <a:r>
              <a:rPr lang="it-IT" dirty="0"/>
              <a:t>Aumentando il numero delle premesse l’inferenza non è più corretta, diversamente per la </a:t>
            </a:r>
            <a:r>
              <a:rPr lang="it-IT" b="1" dirty="0"/>
              <a:t>proprietà di monotonia delle inferenze </a:t>
            </a:r>
            <a:r>
              <a:rPr lang="it-IT" dirty="0"/>
              <a:t>continuerebbe ad esserlo. </a:t>
            </a:r>
          </a:p>
        </p:txBody>
      </p:sp>
      <p:sp>
        <p:nvSpPr>
          <p:cNvPr id="9" name="CasellaDiTesto 8">
            <a:extLst>
              <a:ext uri="{FF2B5EF4-FFF2-40B4-BE49-F238E27FC236}">
                <a16:creationId xmlns:a16="http://schemas.microsoft.com/office/drawing/2014/main" id="{9E8D7A1E-5E4E-40AC-9682-9DE76C42B418}"/>
              </a:ext>
            </a:extLst>
          </p:cNvPr>
          <p:cNvSpPr txBox="1"/>
          <p:nvPr/>
        </p:nvSpPr>
        <p:spPr>
          <a:xfrm>
            <a:off x="1100571" y="5888316"/>
            <a:ext cx="10720263" cy="646331"/>
          </a:xfrm>
          <a:prstGeom prst="rect">
            <a:avLst/>
          </a:prstGeom>
          <a:noFill/>
        </p:spPr>
        <p:txBody>
          <a:bodyPr wrap="square" rtlCol="0">
            <a:spAutoFit/>
          </a:bodyPr>
          <a:lstStyle/>
          <a:p>
            <a:r>
              <a:rPr lang="it-IT" b="1" dirty="0"/>
              <a:t>La logica si occupa di quei particolari tipi di ragionamento da cui  dalla verità delle  premesse scaturisce necessariamente la verità della conclusione</a:t>
            </a:r>
          </a:p>
        </p:txBody>
      </p:sp>
    </p:spTree>
    <p:extLst>
      <p:ext uri="{BB962C8B-B14F-4D97-AF65-F5344CB8AC3E}">
        <p14:creationId xmlns:p14="http://schemas.microsoft.com/office/powerpoint/2010/main" val="13042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7DEB55-BE01-4A2B-A76A-721480D11E76}"/>
              </a:ext>
            </a:extLst>
          </p:cNvPr>
          <p:cNvSpPr>
            <a:spLocks noGrp="1"/>
          </p:cNvSpPr>
          <p:nvPr>
            <p:ph type="title"/>
          </p:nvPr>
        </p:nvSpPr>
        <p:spPr/>
        <p:txBody>
          <a:bodyPr/>
          <a:lstStyle/>
          <a:p>
            <a:r>
              <a:rPr lang="it-IT" dirty="0"/>
              <a:t>Deduzione, induzione e abduzione</a:t>
            </a:r>
          </a:p>
        </p:txBody>
      </p:sp>
      <p:sp>
        <p:nvSpPr>
          <p:cNvPr id="3" name="Segnaposto contenuto 2">
            <a:extLst>
              <a:ext uri="{FF2B5EF4-FFF2-40B4-BE49-F238E27FC236}">
                <a16:creationId xmlns:a16="http://schemas.microsoft.com/office/drawing/2014/main" id="{F31F13FC-27E3-4BD8-A3F0-22AA4005401E}"/>
              </a:ext>
            </a:extLst>
          </p:cNvPr>
          <p:cNvSpPr>
            <a:spLocks noGrp="1"/>
          </p:cNvSpPr>
          <p:nvPr>
            <p:ph idx="1"/>
          </p:nvPr>
        </p:nvSpPr>
        <p:spPr>
          <a:xfrm>
            <a:off x="579934" y="1537521"/>
            <a:ext cx="8915400" cy="1691526"/>
          </a:xfrm>
        </p:spPr>
        <p:txBody>
          <a:bodyPr/>
          <a:lstStyle/>
          <a:p>
            <a:r>
              <a:rPr lang="it-IT" dirty="0"/>
              <a:t>SI consideri il seguente esempio (Charles S. Pierce 1839 – 1914):</a:t>
            </a:r>
          </a:p>
          <a:p>
            <a:pPr marL="0" indent="0">
              <a:buNone/>
            </a:pPr>
            <a:r>
              <a:rPr lang="it-IT" dirty="0"/>
              <a:t>[1] </a:t>
            </a:r>
            <a:r>
              <a:rPr lang="it-IT" i="1" dirty="0"/>
              <a:t>Tutti i fagioli di questo sacchetto sono bianchi</a:t>
            </a:r>
          </a:p>
          <a:p>
            <a:pPr marL="0" indent="0">
              <a:buNone/>
            </a:pPr>
            <a:r>
              <a:rPr lang="it-IT" dirty="0"/>
              <a:t>[2] </a:t>
            </a:r>
            <a:r>
              <a:rPr lang="it-IT" i="1" dirty="0"/>
              <a:t>Questi fagioli vengono da questo sacchetto</a:t>
            </a:r>
          </a:p>
          <a:p>
            <a:pPr marL="0" indent="0">
              <a:buNone/>
            </a:pPr>
            <a:r>
              <a:rPr lang="it-IT" dirty="0"/>
              <a:t>[3] Questi fagioli sono bianchi</a:t>
            </a:r>
          </a:p>
        </p:txBody>
      </p:sp>
      <p:sp>
        <p:nvSpPr>
          <p:cNvPr id="8" name="CasellaDiTesto 7">
            <a:extLst>
              <a:ext uri="{FF2B5EF4-FFF2-40B4-BE49-F238E27FC236}">
                <a16:creationId xmlns:a16="http://schemas.microsoft.com/office/drawing/2014/main" id="{7DE15C68-C3F7-43A5-82FD-4464BAC3736B}"/>
              </a:ext>
            </a:extLst>
          </p:cNvPr>
          <p:cNvSpPr txBox="1"/>
          <p:nvPr/>
        </p:nvSpPr>
        <p:spPr>
          <a:xfrm>
            <a:off x="966762" y="725142"/>
            <a:ext cx="619668" cy="461665"/>
          </a:xfrm>
          <a:prstGeom prst="rect">
            <a:avLst/>
          </a:prstGeom>
          <a:noFill/>
        </p:spPr>
        <p:txBody>
          <a:bodyPr wrap="square" rtlCol="0">
            <a:spAutoFit/>
          </a:bodyPr>
          <a:lstStyle/>
          <a:p>
            <a:r>
              <a:rPr lang="it-IT" sz="2400" b="1" dirty="0">
                <a:solidFill>
                  <a:schemeClr val="bg1"/>
                </a:solidFill>
              </a:rPr>
              <a:t>11</a:t>
            </a:r>
          </a:p>
        </p:txBody>
      </p:sp>
      <p:sp>
        <p:nvSpPr>
          <p:cNvPr id="9" name="CasellaDiTesto 8">
            <a:extLst>
              <a:ext uri="{FF2B5EF4-FFF2-40B4-BE49-F238E27FC236}">
                <a16:creationId xmlns:a16="http://schemas.microsoft.com/office/drawing/2014/main" id="{EBBF8E65-17C5-4959-AD3A-17D6818B835F}"/>
              </a:ext>
            </a:extLst>
          </p:cNvPr>
          <p:cNvSpPr txBox="1"/>
          <p:nvPr/>
        </p:nvSpPr>
        <p:spPr>
          <a:xfrm>
            <a:off x="6414369" y="2136883"/>
            <a:ext cx="5049035" cy="923330"/>
          </a:xfrm>
          <a:prstGeom prst="rect">
            <a:avLst/>
          </a:prstGeom>
          <a:noFill/>
        </p:spPr>
        <p:txBody>
          <a:bodyPr wrap="square" rtlCol="0">
            <a:spAutoFit/>
          </a:bodyPr>
          <a:lstStyle/>
          <a:p>
            <a:pPr algn="just"/>
            <a:r>
              <a:rPr lang="it-IT" b="1" dirty="0"/>
              <a:t>L’inferenza è logicamente corretta perché assunta la verità delle premesse segue  la verità della conclusione</a:t>
            </a:r>
          </a:p>
        </p:txBody>
      </p:sp>
      <p:sp>
        <p:nvSpPr>
          <p:cNvPr id="11" name="CasellaDiTesto 10">
            <a:extLst>
              <a:ext uri="{FF2B5EF4-FFF2-40B4-BE49-F238E27FC236}">
                <a16:creationId xmlns:a16="http://schemas.microsoft.com/office/drawing/2014/main" id="{36F2BE3D-C967-4E8A-862D-B140552A7B10}"/>
              </a:ext>
            </a:extLst>
          </p:cNvPr>
          <p:cNvSpPr txBox="1"/>
          <p:nvPr/>
        </p:nvSpPr>
        <p:spPr>
          <a:xfrm>
            <a:off x="124217" y="4534390"/>
            <a:ext cx="6726475" cy="1286186"/>
          </a:xfrm>
          <a:prstGeom prst="rect">
            <a:avLst/>
          </a:prstGeom>
          <a:noFill/>
        </p:spPr>
        <p:txBody>
          <a:bodyPr wrap="square">
            <a:spAutoFit/>
          </a:bodyPr>
          <a:lstStyle/>
          <a:p>
            <a:pPr marL="0" indent="0">
              <a:lnSpc>
                <a:spcPct val="150000"/>
              </a:lnSpc>
              <a:buNone/>
            </a:pPr>
            <a:r>
              <a:rPr lang="it-IT" dirty="0"/>
              <a:t>	[1]</a:t>
            </a:r>
            <a:r>
              <a:rPr lang="it-IT" i="1" dirty="0"/>
              <a:t> Tutti i fagioli di questo sacchetto sono bianchi</a:t>
            </a:r>
          </a:p>
          <a:p>
            <a:pPr marL="0" indent="0">
              <a:lnSpc>
                <a:spcPct val="150000"/>
              </a:lnSpc>
              <a:buNone/>
            </a:pPr>
            <a:r>
              <a:rPr lang="it-IT" dirty="0"/>
              <a:t>	[2] </a:t>
            </a:r>
            <a:r>
              <a:rPr lang="it-IT" i="1" dirty="0"/>
              <a:t>Questi fagioli sono bianchi</a:t>
            </a:r>
          </a:p>
          <a:p>
            <a:pPr>
              <a:lnSpc>
                <a:spcPct val="150000"/>
              </a:lnSpc>
            </a:pPr>
            <a:r>
              <a:rPr lang="it-IT" dirty="0"/>
              <a:t>	[3] Questi </a:t>
            </a:r>
            <a:r>
              <a:rPr lang="it-IT"/>
              <a:t>fagioli </a:t>
            </a:r>
            <a:r>
              <a:rPr lang="it-IT" i="1"/>
              <a:t> vengono da questo sacchetto</a:t>
            </a:r>
            <a:endParaRPr lang="it-IT" dirty="0"/>
          </a:p>
        </p:txBody>
      </p:sp>
      <p:sp>
        <p:nvSpPr>
          <p:cNvPr id="12" name="CasellaDiTesto 11">
            <a:extLst>
              <a:ext uri="{FF2B5EF4-FFF2-40B4-BE49-F238E27FC236}">
                <a16:creationId xmlns:a16="http://schemas.microsoft.com/office/drawing/2014/main" id="{A818C6F2-79FC-4FB1-94BA-FFECA090F47B}"/>
              </a:ext>
            </a:extLst>
          </p:cNvPr>
          <p:cNvSpPr txBox="1"/>
          <p:nvPr/>
        </p:nvSpPr>
        <p:spPr>
          <a:xfrm>
            <a:off x="6414369" y="3299977"/>
            <a:ext cx="5653414" cy="923330"/>
          </a:xfrm>
          <a:prstGeom prst="rect">
            <a:avLst/>
          </a:prstGeom>
          <a:noFill/>
        </p:spPr>
        <p:txBody>
          <a:bodyPr wrap="square" rtlCol="0">
            <a:spAutoFit/>
          </a:bodyPr>
          <a:lstStyle/>
          <a:p>
            <a:pPr algn="just"/>
            <a:r>
              <a:rPr lang="it-IT" b="1" dirty="0"/>
              <a:t>Il ragionamento è induttivo: si ottiene una legge generale dalla sua verifica in casi particolari (fino al </a:t>
            </a:r>
            <a:r>
              <a:rPr lang="it-IT" b="1" i="1" dirty="0"/>
              <a:t>cigno nero</a:t>
            </a:r>
            <a:r>
              <a:rPr lang="it-IT" b="1" dirty="0"/>
              <a:t>) </a:t>
            </a:r>
          </a:p>
        </p:txBody>
      </p:sp>
      <p:sp>
        <p:nvSpPr>
          <p:cNvPr id="13" name="CasellaDiTesto 12">
            <a:extLst>
              <a:ext uri="{FF2B5EF4-FFF2-40B4-BE49-F238E27FC236}">
                <a16:creationId xmlns:a16="http://schemas.microsoft.com/office/drawing/2014/main" id="{9B9604EE-B080-4C53-B0B9-A38AE96BB1C0}"/>
              </a:ext>
            </a:extLst>
          </p:cNvPr>
          <p:cNvSpPr txBox="1"/>
          <p:nvPr/>
        </p:nvSpPr>
        <p:spPr>
          <a:xfrm>
            <a:off x="124217" y="3158116"/>
            <a:ext cx="6726475" cy="1286186"/>
          </a:xfrm>
          <a:prstGeom prst="rect">
            <a:avLst/>
          </a:prstGeom>
          <a:noFill/>
        </p:spPr>
        <p:txBody>
          <a:bodyPr wrap="square">
            <a:spAutoFit/>
          </a:bodyPr>
          <a:lstStyle/>
          <a:p>
            <a:pPr marL="0" indent="0">
              <a:lnSpc>
                <a:spcPct val="150000"/>
              </a:lnSpc>
              <a:buNone/>
            </a:pPr>
            <a:r>
              <a:rPr lang="it-IT" dirty="0"/>
              <a:t>	[1] </a:t>
            </a:r>
            <a:r>
              <a:rPr lang="it-IT" i="1" dirty="0"/>
              <a:t>Questi fagioli vengono da questo sacchetto</a:t>
            </a:r>
          </a:p>
          <a:p>
            <a:pPr marL="0" indent="0">
              <a:lnSpc>
                <a:spcPct val="150000"/>
              </a:lnSpc>
              <a:buNone/>
            </a:pPr>
            <a:r>
              <a:rPr lang="it-IT" dirty="0"/>
              <a:t>	[2] Questi fagioli sono bianchi</a:t>
            </a:r>
          </a:p>
          <a:p>
            <a:pPr marL="0" indent="0">
              <a:lnSpc>
                <a:spcPct val="150000"/>
              </a:lnSpc>
              <a:buNone/>
            </a:pPr>
            <a:r>
              <a:rPr lang="it-IT" dirty="0"/>
              <a:t>	[3] </a:t>
            </a:r>
            <a:r>
              <a:rPr lang="it-IT" i="1" dirty="0"/>
              <a:t>Tutti i fagioli di questo sacchetto sono bianchi	</a:t>
            </a:r>
            <a:endParaRPr lang="it-IT" dirty="0"/>
          </a:p>
        </p:txBody>
      </p:sp>
      <p:sp>
        <p:nvSpPr>
          <p:cNvPr id="14" name="CasellaDiTesto 13">
            <a:extLst>
              <a:ext uri="{FF2B5EF4-FFF2-40B4-BE49-F238E27FC236}">
                <a16:creationId xmlns:a16="http://schemas.microsoft.com/office/drawing/2014/main" id="{FACD9544-4907-4DB9-8A21-B04225B9FD94}"/>
              </a:ext>
            </a:extLst>
          </p:cNvPr>
          <p:cNvSpPr txBox="1"/>
          <p:nvPr/>
        </p:nvSpPr>
        <p:spPr>
          <a:xfrm>
            <a:off x="6414369" y="4541659"/>
            <a:ext cx="5653414" cy="1200329"/>
          </a:xfrm>
          <a:prstGeom prst="rect">
            <a:avLst/>
          </a:prstGeom>
          <a:noFill/>
        </p:spPr>
        <p:txBody>
          <a:bodyPr wrap="square" rtlCol="0">
            <a:spAutoFit/>
          </a:bodyPr>
          <a:lstStyle/>
          <a:p>
            <a:pPr algn="just"/>
            <a:r>
              <a:rPr lang="it-IT" b="1" dirty="0"/>
              <a:t>Il ragionamento  è abduttivo: la legge generale giustifica il caso particolare (fino a che si venga a sapere che i fagioli bianchi non provengono da quel sacchetto -  </a:t>
            </a:r>
            <a:r>
              <a:rPr lang="it-IT" b="1" i="1" dirty="0"/>
              <a:t>Legge di monotonia</a:t>
            </a:r>
            <a:r>
              <a:rPr lang="it-IT" b="1" dirty="0"/>
              <a:t>)</a:t>
            </a:r>
          </a:p>
        </p:txBody>
      </p:sp>
      <p:sp>
        <p:nvSpPr>
          <p:cNvPr id="16" name="CasellaDiTesto 15">
            <a:extLst>
              <a:ext uri="{FF2B5EF4-FFF2-40B4-BE49-F238E27FC236}">
                <a16:creationId xmlns:a16="http://schemas.microsoft.com/office/drawing/2014/main" id="{2AF1B63B-A88E-4076-AEB9-B604496CA630}"/>
              </a:ext>
            </a:extLst>
          </p:cNvPr>
          <p:cNvSpPr txBox="1"/>
          <p:nvPr/>
        </p:nvSpPr>
        <p:spPr>
          <a:xfrm>
            <a:off x="1207882" y="6060340"/>
            <a:ext cx="11285620" cy="646331"/>
          </a:xfrm>
          <a:prstGeom prst="rect">
            <a:avLst/>
          </a:prstGeom>
          <a:noFill/>
        </p:spPr>
        <p:txBody>
          <a:bodyPr wrap="square" rtlCol="0">
            <a:spAutoFit/>
          </a:bodyPr>
          <a:lstStyle/>
          <a:p>
            <a:r>
              <a:rPr lang="it-IT" dirty="0"/>
              <a:t>Negli ultimi due casi il ragionamento </a:t>
            </a:r>
            <a:r>
              <a:rPr lang="it-IT" b="1" dirty="0"/>
              <a:t>non è logico </a:t>
            </a:r>
            <a:r>
              <a:rPr lang="it-IT" dirty="0"/>
              <a:t>in quanto le conclusioni  possono essere FALSE anche in presenza di premesse potenzialmente vere</a:t>
            </a:r>
          </a:p>
        </p:txBody>
      </p:sp>
    </p:spTree>
    <p:extLst>
      <p:ext uri="{BB962C8B-B14F-4D97-AF65-F5344CB8AC3E}">
        <p14:creationId xmlns:p14="http://schemas.microsoft.com/office/powerpoint/2010/main" val="18917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2"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4CB29B-C33A-4029-BD57-366C795D2F50}"/>
              </a:ext>
            </a:extLst>
          </p:cNvPr>
          <p:cNvSpPr>
            <a:spLocks noGrp="1"/>
          </p:cNvSpPr>
          <p:nvPr>
            <p:ph type="title"/>
          </p:nvPr>
        </p:nvSpPr>
        <p:spPr>
          <a:xfrm>
            <a:off x="2129425" y="624110"/>
            <a:ext cx="9872596" cy="1280890"/>
          </a:xfrm>
        </p:spPr>
        <p:txBody>
          <a:bodyPr/>
          <a:lstStyle/>
          <a:p>
            <a:r>
              <a:rPr lang="it-IT" dirty="0"/>
              <a:t>Analisi e struttura di una argomentazione:</a:t>
            </a:r>
            <a:br>
              <a:rPr lang="it-IT" dirty="0"/>
            </a:br>
            <a:r>
              <a:rPr lang="it-IT" i="1" dirty="0"/>
              <a:t>la parafrasi</a:t>
            </a:r>
          </a:p>
        </p:txBody>
      </p:sp>
      <p:sp>
        <p:nvSpPr>
          <p:cNvPr id="3" name="Segnaposto contenuto 2">
            <a:extLst>
              <a:ext uri="{FF2B5EF4-FFF2-40B4-BE49-F238E27FC236}">
                <a16:creationId xmlns:a16="http://schemas.microsoft.com/office/drawing/2014/main" id="{7F235DD7-A20D-44AA-ACD6-7C7B658239B9}"/>
              </a:ext>
            </a:extLst>
          </p:cNvPr>
          <p:cNvSpPr>
            <a:spLocks noGrp="1"/>
          </p:cNvSpPr>
          <p:nvPr>
            <p:ph idx="1"/>
          </p:nvPr>
        </p:nvSpPr>
        <p:spPr>
          <a:xfrm>
            <a:off x="2144585" y="2083205"/>
            <a:ext cx="9375187" cy="1649149"/>
          </a:xfrm>
        </p:spPr>
        <p:txBody>
          <a:bodyPr>
            <a:normAutofit fontScale="92500" lnSpcReduction="10000"/>
          </a:bodyPr>
          <a:lstStyle/>
          <a:p>
            <a:pPr algn="just"/>
            <a:r>
              <a:rPr lang="it-IT" sz="2100" dirty="0">
                <a:solidFill>
                  <a:schemeClr val="tx1"/>
                </a:solidFill>
              </a:rPr>
              <a:t>Per analizzare un’argomentazione è necessario comprenderne la struttura attraverso una serie di operazioni:</a:t>
            </a:r>
          </a:p>
          <a:p>
            <a:pPr marL="0" indent="0" algn="just">
              <a:buNone/>
            </a:pPr>
            <a:r>
              <a:rPr lang="it-IT" sz="1900" dirty="0">
                <a:solidFill>
                  <a:schemeClr val="tx1"/>
                </a:solidFill>
              </a:rPr>
              <a:t>La prima è </a:t>
            </a:r>
            <a:r>
              <a:rPr lang="it-IT" sz="1900">
                <a:solidFill>
                  <a:schemeClr val="tx1"/>
                </a:solidFill>
              </a:rPr>
              <a:t>la</a:t>
            </a:r>
            <a:r>
              <a:rPr lang="it-IT" sz="1900" b="1">
                <a:solidFill>
                  <a:schemeClr val="tx1"/>
                </a:solidFill>
              </a:rPr>
              <a:t>   parafrasi</a:t>
            </a:r>
            <a:r>
              <a:rPr lang="it-IT" sz="1900">
                <a:solidFill>
                  <a:schemeClr val="tx1"/>
                </a:solidFill>
              </a:rPr>
              <a:t> </a:t>
            </a:r>
            <a:r>
              <a:rPr lang="it-IT" sz="1900" dirty="0">
                <a:solidFill>
                  <a:schemeClr val="tx1"/>
                </a:solidFill>
              </a:rPr>
              <a:t>allo scopo di semplificarne il contenuto ed esplicitarne la struttura</a:t>
            </a:r>
          </a:p>
          <a:p>
            <a:pPr marL="0" indent="0">
              <a:buNone/>
            </a:pPr>
            <a:r>
              <a:rPr lang="it-IT" dirty="0"/>
              <a:t>	     </a:t>
            </a:r>
          </a:p>
        </p:txBody>
      </p:sp>
      <p:sp>
        <p:nvSpPr>
          <p:cNvPr id="4" name="CasellaDiTesto 3">
            <a:extLst>
              <a:ext uri="{FF2B5EF4-FFF2-40B4-BE49-F238E27FC236}">
                <a16:creationId xmlns:a16="http://schemas.microsoft.com/office/drawing/2014/main" id="{B9AD3785-A062-4CED-8515-C750AB1EC1AB}"/>
              </a:ext>
            </a:extLst>
          </p:cNvPr>
          <p:cNvSpPr txBox="1"/>
          <p:nvPr/>
        </p:nvSpPr>
        <p:spPr>
          <a:xfrm>
            <a:off x="987837" y="725543"/>
            <a:ext cx="619668" cy="461665"/>
          </a:xfrm>
          <a:prstGeom prst="rect">
            <a:avLst/>
          </a:prstGeom>
          <a:noFill/>
        </p:spPr>
        <p:txBody>
          <a:bodyPr wrap="square" rtlCol="0">
            <a:spAutoFit/>
          </a:bodyPr>
          <a:lstStyle/>
          <a:p>
            <a:r>
              <a:rPr lang="it-IT" sz="2400" b="1" dirty="0">
                <a:solidFill>
                  <a:schemeClr val="bg1"/>
                </a:solidFill>
              </a:rPr>
              <a:t>12</a:t>
            </a:r>
          </a:p>
        </p:txBody>
      </p:sp>
      <p:sp>
        <p:nvSpPr>
          <p:cNvPr id="8" name="CasellaDiTesto 7">
            <a:extLst>
              <a:ext uri="{FF2B5EF4-FFF2-40B4-BE49-F238E27FC236}">
                <a16:creationId xmlns:a16="http://schemas.microsoft.com/office/drawing/2014/main" id="{0206E2FE-A9B9-4904-B020-FC5DAEECF66B}"/>
              </a:ext>
            </a:extLst>
          </p:cNvPr>
          <p:cNvSpPr txBox="1"/>
          <p:nvPr/>
        </p:nvSpPr>
        <p:spPr>
          <a:xfrm>
            <a:off x="2144585" y="3425253"/>
            <a:ext cx="9657981" cy="1477328"/>
          </a:xfrm>
          <a:prstGeom prst="rect">
            <a:avLst/>
          </a:prstGeom>
          <a:noFill/>
        </p:spPr>
        <p:txBody>
          <a:bodyPr wrap="square" rtlCol="0">
            <a:spAutoFit/>
          </a:bodyPr>
          <a:lstStyle/>
          <a:p>
            <a:pPr algn="just"/>
            <a:r>
              <a:rPr lang="it-IT" dirty="0"/>
              <a:t>Si tratta di un’operazione complessa a causa dell’ambiguità e della ridondanza del linguaggio naturale, occorre quindi osservare alcuni passaggi:</a:t>
            </a:r>
          </a:p>
          <a:p>
            <a:pPr algn="just"/>
            <a:endParaRPr lang="it-IT" dirty="0"/>
          </a:p>
          <a:p>
            <a:pPr lvl="2" algn="just"/>
            <a:r>
              <a:rPr lang="it-IT" dirty="0"/>
              <a:t>a. </a:t>
            </a:r>
            <a:r>
              <a:rPr lang="it-IT" b="1" dirty="0"/>
              <a:t>Divisione</a:t>
            </a:r>
            <a:r>
              <a:rPr lang="it-IT" dirty="0"/>
              <a:t> dell’argomentazione in enunciati autonomi indipendenti, svelando eventuali nidificazioni</a:t>
            </a:r>
          </a:p>
        </p:txBody>
      </p:sp>
      <p:sp>
        <p:nvSpPr>
          <p:cNvPr id="9" name="CasellaDiTesto 8">
            <a:extLst>
              <a:ext uri="{FF2B5EF4-FFF2-40B4-BE49-F238E27FC236}">
                <a16:creationId xmlns:a16="http://schemas.microsoft.com/office/drawing/2014/main" id="{4C4FA623-A81E-45F5-9BE5-DF935552E263}"/>
              </a:ext>
            </a:extLst>
          </p:cNvPr>
          <p:cNvSpPr txBox="1"/>
          <p:nvPr/>
        </p:nvSpPr>
        <p:spPr>
          <a:xfrm>
            <a:off x="3083697" y="5162084"/>
            <a:ext cx="8794026" cy="646331"/>
          </a:xfrm>
          <a:prstGeom prst="rect">
            <a:avLst/>
          </a:prstGeom>
          <a:noFill/>
        </p:spPr>
        <p:txBody>
          <a:bodyPr wrap="square" rtlCol="0">
            <a:spAutoFit/>
          </a:bodyPr>
          <a:lstStyle/>
          <a:p>
            <a:pPr algn="just"/>
            <a:r>
              <a:rPr lang="it-IT" dirty="0"/>
              <a:t>b.  </a:t>
            </a:r>
            <a:r>
              <a:rPr lang="it-IT" b="1" dirty="0"/>
              <a:t>Eliminazione</a:t>
            </a:r>
            <a:r>
              <a:rPr lang="it-IT" dirty="0"/>
              <a:t> di tutte le espressioni ridondanti che non pregiudicano la comprensione del testo</a:t>
            </a:r>
          </a:p>
        </p:txBody>
      </p:sp>
      <p:sp>
        <p:nvSpPr>
          <p:cNvPr id="10" name="CasellaDiTesto 9">
            <a:extLst>
              <a:ext uri="{FF2B5EF4-FFF2-40B4-BE49-F238E27FC236}">
                <a16:creationId xmlns:a16="http://schemas.microsoft.com/office/drawing/2014/main" id="{6B64871D-1030-42F8-937E-EC38142B41BC}"/>
              </a:ext>
            </a:extLst>
          </p:cNvPr>
          <p:cNvSpPr txBox="1"/>
          <p:nvPr/>
        </p:nvSpPr>
        <p:spPr>
          <a:xfrm>
            <a:off x="3083696" y="6112892"/>
            <a:ext cx="8918325" cy="369332"/>
          </a:xfrm>
          <a:prstGeom prst="rect">
            <a:avLst/>
          </a:prstGeom>
          <a:noFill/>
        </p:spPr>
        <p:txBody>
          <a:bodyPr wrap="square" rtlCol="0">
            <a:spAutoFit/>
          </a:bodyPr>
          <a:lstStyle/>
          <a:p>
            <a:pPr algn="just"/>
            <a:r>
              <a:rPr lang="it-IT" dirty="0"/>
              <a:t>c.   </a:t>
            </a:r>
            <a:r>
              <a:rPr lang="it-IT" b="1" dirty="0"/>
              <a:t>Sostituzione</a:t>
            </a:r>
            <a:r>
              <a:rPr lang="it-IT" dirty="0"/>
              <a:t> delle espressioni figurate o oscure con altre di uso comune</a:t>
            </a:r>
          </a:p>
        </p:txBody>
      </p:sp>
    </p:spTree>
    <p:extLst>
      <p:ext uri="{BB962C8B-B14F-4D97-AF65-F5344CB8AC3E}">
        <p14:creationId xmlns:p14="http://schemas.microsoft.com/office/powerpoint/2010/main" val="35559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B446B02-4125-4C74-BED6-CA65A066B9B7}"/>
              </a:ext>
            </a:extLst>
          </p:cNvPr>
          <p:cNvSpPr>
            <a:spLocks noGrp="1"/>
          </p:cNvSpPr>
          <p:nvPr>
            <p:ph idx="1"/>
          </p:nvPr>
        </p:nvSpPr>
        <p:spPr>
          <a:xfrm>
            <a:off x="1678487" y="1931770"/>
            <a:ext cx="9826125" cy="1597437"/>
          </a:xfrm>
        </p:spPr>
        <p:txBody>
          <a:bodyPr>
            <a:normAutofit/>
          </a:bodyPr>
          <a:lstStyle/>
          <a:p>
            <a:pPr algn="just"/>
            <a:r>
              <a:rPr lang="it-IT" dirty="0"/>
              <a:t>Nelle argomentazioni condotte nel linguaggio naturale nei contesti di vita quotidiana (giornali, discussione tra amici, dibattiti televisivi, disquisizioni in famiglia, ecc.) abbondano </a:t>
            </a:r>
            <a:r>
              <a:rPr lang="it-IT" b="1" i="1" dirty="0"/>
              <a:t>incisi, divagazioni, ripetizioni, figure retoriche, modi di dire, enfasi, espressioni figurate, espressioni oscure.</a:t>
            </a:r>
          </a:p>
          <a:p>
            <a:pPr marL="0" indent="0" algn="just">
              <a:buNone/>
            </a:pPr>
            <a:endParaRPr lang="it-IT" dirty="0"/>
          </a:p>
        </p:txBody>
      </p:sp>
      <p:sp>
        <p:nvSpPr>
          <p:cNvPr id="7" name="Titolo 1">
            <a:extLst>
              <a:ext uri="{FF2B5EF4-FFF2-40B4-BE49-F238E27FC236}">
                <a16:creationId xmlns:a16="http://schemas.microsoft.com/office/drawing/2014/main" id="{4159EDE4-2F76-402E-AEBE-503F074BF230}"/>
              </a:ext>
            </a:extLst>
          </p:cNvPr>
          <p:cNvSpPr>
            <a:spLocks noGrp="1"/>
          </p:cNvSpPr>
          <p:nvPr>
            <p:ph type="title"/>
          </p:nvPr>
        </p:nvSpPr>
        <p:spPr>
          <a:xfrm>
            <a:off x="1678488" y="623888"/>
            <a:ext cx="9826125" cy="1281112"/>
          </a:xfrm>
        </p:spPr>
        <p:txBody>
          <a:bodyPr/>
          <a:lstStyle/>
          <a:p>
            <a:r>
              <a:rPr lang="it-IT" dirty="0"/>
              <a:t>Analisi e struttura di una argomentazione:</a:t>
            </a:r>
            <a:br>
              <a:rPr lang="it-IT" dirty="0"/>
            </a:br>
            <a:r>
              <a:rPr lang="it-IT" i="1" dirty="0"/>
              <a:t>la tesi</a:t>
            </a:r>
          </a:p>
        </p:txBody>
      </p:sp>
      <p:sp>
        <p:nvSpPr>
          <p:cNvPr id="10" name="CasellaDiTesto 9">
            <a:extLst>
              <a:ext uri="{FF2B5EF4-FFF2-40B4-BE49-F238E27FC236}">
                <a16:creationId xmlns:a16="http://schemas.microsoft.com/office/drawing/2014/main" id="{1B6A8B98-044B-45B4-91B5-B9F1FDDF915F}"/>
              </a:ext>
            </a:extLst>
          </p:cNvPr>
          <p:cNvSpPr txBox="1"/>
          <p:nvPr/>
        </p:nvSpPr>
        <p:spPr>
          <a:xfrm>
            <a:off x="2029216" y="3211207"/>
            <a:ext cx="9450344" cy="646331"/>
          </a:xfrm>
          <a:prstGeom prst="rect">
            <a:avLst/>
          </a:prstGeom>
          <a:noFill/>
        </p:spPr>
        <p:txBody>
          <a:bodyPr wrap="square" rtlCol="0">
            <a:spAutoFit/>
          </a:bodyPr>
          <a:lstStyle/>
          <a:p>
            <a:pPr algn="just"/>
            <a:r>
              <a:rPr lang="it-IT" dirty="0"/>
              <a:t>Per queste ragioni il linguaggio naturale non permette un’immediata e  chiara individuazione della tesi.</a:t>
            </a:r>
          </a:p>
        </p:txBody>
      </p:sp>
      <p:sp>
        <p:nvSpPr>
          <p:cNvPr id="11" name="CasellaDiTesto 10">
            <a:extLst>
              <a:ext uri="{FF2B5EF4-FFF2-40B4-BE49-F238E27FC236}">
                <a16:creationId xmlns:a16="http://schemas.microsoft.com/office/drawing/2014/main" id="{F853E336-3FF1-43BC-8147-BCC4F53CA672}"/>
              </a:ext>
            </a:extLst>
          </p:cNvPr>
          <p:cNvSpPr txBox="1"/>
          <p:nvPr/>
        </p:nvSpPr>
        <p:spPr>
          <a:xfrm>
            <a:off x="950259" y="713261"/>
            <a:ext cx="619668" cy="461665"/>
          </a:xfrm>
          <a:prstGeom prst="rect">
            <a:avLst/>
          </a:prstGeom>
          <a:noFill/>
        </p:spPr>
        <p:txBody>
          <a:bodyPr wrap="square" rtlCol="0">
            <a:spAutoFit/>
          </a:bodyPr>
          <a:lstStyle/>
          <a:p>
            <a:r>
              <a:rPr lang="it-IT" sz="2400" b="1" dirty="0">
                <a:solidFill>
                  <a:schemeClr val="bg1"/>
                </a:solidFill>
              </a:rPr>
              <a:t>13</a:t>
            </a:r>
          </a:p>
        </p:txBody>
      </p:sp>
      <p:sp>
        <p:nvSpPr>
          <p:cNvPr id="2" name="CasellaDiTesto 1">
            <a:extLst>
              <a:ext uri="{FF2B5EF4-FFF2-40B4-BE49-F238E27FC236}">
                <a16:creationId xmlns:a16="http://schemas.microsoft.com/office/drawing/2014/main" id="{42C3AABC-1966-446F-95FE-DAFCB2F7E597}"/>
              </a:ext>
            </a:extLst>
          </p:cNvPr>
          <p:cNvSpPr txBox="1"/>
          <p:nvPr/>
        </p:nvSpPr>
        <p:spPr>
          <a:xfrm>
            <a:off x="2054268" y="3934121"/>
            <a:ext cx="9450344" cy="369332"/>
          </a:xfrm>
          <a:prstGeom prst="rect">
            <a:avLst/>
          </a:prstGeom>
          <a:noFill/>
        </p:spPr>
        <p:txBody>
          <a:bodyPr wrap="square" rtlCol="0">
            <a:spAutoFit/>
          </a:bodyPr>
          <a:lstStyle/>
          <a:p>
            <a:r>
              <a:rPr lang="it-IT" b="1" dirty="0"/>
              <a:t>SUGGERIMENTI</a:t>
            </a:r>
            <a:r>
              <a:rPr lang="it-IT" dirty="0"/>
              <a:t> per l’individuazione della tesi:</a:t>
            </a:r>
          </a:p>
        </p:txBody>
      </p:sp>
      <p:sp>
        <p:nvSpPr>
          <p:cNvPr id="12" name="CasellaDiTesto 11">
            <a:extLst>
              <a:ext uri="{FF2B5EF4-FFF2-40B4-BE49-F238E27FC236}">
                <a16:creationId xmlns:a16="http://schemas.microsoft.com/office/drawing/2014/main" id="{6C9FB1BF-126B-40C5-8334-861F191DB6CA}"/>
              </a:ext>
            </a:extLst>
          </p:cNvPr>
          <p:cNvSpPr txBox="1"/>
          <p:nvPr/>
        </p:nvSpPr>
        <p:spPr>
          <a:xfrm>
            <a:off x="2054268" y="4366083"/>
            <a:ext cx="9450344" cy="646331"/>
          </a:xfrm>
          <a:prstGeom prst="rect">
            <a:avLst/>
          </a:prstGeom>
          <a:noFill/>
        </p:spPr>
        <p:txBody>
          <a:bodyPr wrap="square" rtlCol="0">
            <a:spAutoFit/>
          </a:bodyPr>
          <a:lstStyle/>
          <a:p>
            <a:pPr marL="285750" indent="-285750">
              <a:buFont typeface="Arial" panose="020B0604020202020204" pitchFamily="34" charset="0"/>
              <a:buChar char="•"/>
            </a:pPr>
            <a:r>
              <a:rPr lang="it-IT" dirty="0"/>
              <a:t>La tesi è spesso preceduta da espressioni tipo: </a:t>
            </a:r>
            <a:r>
              <a:rPr lang="it-IT" b="1" i="1" dirty="0"/>
              <a:t>quindi, perciò, ne segue che, di conseguenza, in conclusione, ne deriva che, per cui…</a:t>
            </a:r>
            <a:endParaRPr lang="it-IT" dirty="0"/>
          </a:p>
        </p:txBody>
      </p:sp>
      <p:sp>
        <p:nvSpPr>
          <p:cNvPr id="8" name="CasellaDiTesto 7">
            <a:extLst>
              <a:ext uri="{FF2B5EF4-FFF2-40B4-BE49-F238E27FC236}">
                <a16:creationId xmlns:a16="http://schemas.microsoft.com/office/drawing/2014/main" id="{794F45CB-3769-4464-93C9-B6B6DA7AA6AA}"/>
              </a:ext>
            </a:extLst>
          </p:cNvPr>
          <p:cNvSpPr txBox="1"/>
          <p:nvPr/>
        </p:nvSpPr>
        <p:spPr>
          <a:xfrm>
            <a:off x="2054267" y="5116574"/>
            <a:ext cx="9256735" cy="646331"/>
          </a:xfrm>
          <a:prstGeom prst="rect">
            <a:avLst/>
          </a:prstGeom>
          <a:noFill/>
        </p:spPr>
        <p:txBody>
          <a:bodyPr wrap="square" rtlCol="0">
            <a:spAutoFit/>
          </a:bodyPr>
          <a:lstStyle/>
          <a:p>
            <a:pPr marL="285750" indent="-285750" algn="just">
              <a:buFont typeface="Arial" panose="020B0604020202020204" pitchFamily="34" charset="0"/>
              <a:buChar char="•"/>
            </a:pPr>
            <a:r>
              <a:rPr lang="it-IT" dirty="0"/>
              <a:t>Non sempre si trova al termine dell’argomentazione, talvolta si trova </a:t>
            </a:r>
            <a:r>
              <a:rPr lang="it-IT" b="1" dirty="0"/>
              <a:t>all’inizio</a:t>
            </a:r>
            <a:r>
              <a:rPr lang="it-IT" dirty="0"/>
              <a:t> o nel </a:t>
            </a:r>
            <a:r>
              <a:rPr lang="it-IT" b="1" dirty="0"/>
              <a:t>mezzo</a:t>
            </a:r>
            <a:r>
              <a:rPr lang="it-IT" dirty="0"/>
              <a:t> stesso dell’argomentazione .</a:t>
            </a:r>
          </a:p>
        </p:txBody>
      </p:sp>
      <p:sp>
        <p:nvSpPr>
          <p:cNvPr id="13" name="CasellaDiTesto 12">
            <a:extLst>
              <a:ext uri="{FF2B5EF4-FFF2-40B4-BE49-F238E27FC236}">
                <a16:creationId xmlns:a16="http://schemas.microsoft.com/office/drawing/2014/main" id="{F297D4A8-AA1B-4438-BE53-E82D2FA8B0B7}"/>
              </a:ext>
            </a:extLst>
          </p:cNvPr>
          <p:cNvSpPr txBox="1"/>
          <p:nvPr/>
        </p:nvSpPr>
        <p:spPr>
          <a:xfrm>
            <a:off x="2043830" y="5895274"/>
            <a:ext cx="8517698" cy="369332"/>
          </a:xfrm>
          <a:prstGeom prst="rect">
            <a:avLst/>
          </a:prstGeom>
          <a:noFill/>
        </p:spPr>
        <p:txBody>
          <a:bodyPr wrap="square" rtlCol="0">
            <a:spAutoFit/>
          </a:bodyPr>
          <a:lstStyle/>
          <a:p>
            <a:pPr marL="285750" indent="-285750">
              <a:buFont typeface="Arial" panose="020B0604020202020204" pitchFamily="34" charset="0"/>
              <a:buChar char="•"/>
            </a:pPr>
            <a:r>
              <a:rPr lang="it-IT" dirty="0"/>
              <a:t>A volte la tesi è implicita e si individua solo dal </a:t>
            </a:r>
            <a:r>
              <a:rPr lang="it-IT" b="1" dirty="0"/>
              <a:t>senso del contesto</a:t>
            </a:r>
            <a:r>
              <a:rPr lang="it-IT" dirty="0"/>
              <a:t>.</a:t>
            </a:r>
          </a:p>
        </p:txBody>
      </p:sp>
    </p:spTree>
    <p:extLst>
      <p:ext uri="{BB962C8B-B14F-4D97-AF65-F5344CB8AC3E}">
        <p14:creationId xmlns:p14="http://schemas.microsoft.com/office/powerpoint/2010/main" val="14806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2" grpId="0"/>
      <p:bldP spid="12" grpId="0"/>
      <p:bldP spid="8"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91FCEE-4074-40DD-AC82-A61B237F6AF2}"/>
              </a:ext>
            </a:extLst>
          </p:cNvPr>
          <p:cNvSpPr>
            <a:spLocks noGrp="1"/>
          </p:cNvSpPr>
          <p:nvPr>
            <p:ph type="title"/>
          </p:nvPr>
        </p:nvSpPr>
        <p:spPr>
          <a:xfrm>
            <a:off x="1766207" y="575320"/>
            <a:ext cx="9954018" cy="1280890"/>
          </a:xfrm>
        </p:spPr>
        <p:txBody>
          <a:bodyPr>
            <a:noAutofit/>
          </a:bodyPr>
          <a:lstStyle/>
          <a:p>
            <a:r>
              <a:rPr lang="it-IT" dirty="0"/>
              <a:t>Analisi e struttura di una argomentazione:</a:t>
            </a:r>
            <a:br>
              <a:rPr lang="it-IT" dirty="0"/>
            </a:br>
            <a:r>
              <a:rPr lang="it-IT" i="1" dirty="0"/>
              <a:t>le premesse</a:t>
            </a:r>
            <a:endParaRPr lang="it-IT" dirty="0"/>
          </a:p>
        </p:txBody>
      </p:sp>
      <p:sp>
        <p:nvSpPr>
          <p:cNvPr id="3" name="Segnaposto contenuto 2">
            <a:extLst>
              <a:ext uri="{FF2B5EF4-FFF2-40B4-BE49-F238E27FC236}">
                <a16:creationId xmlns:a16="http://schemas.microsoft.com/office/drawing/2014/main" id="{D0249C47-2B4D-4F9C-9290-C3834A6B14D7}"/>
              </a:ext>
            </a:extLst>
          </p:cNvPr>
          <p:cNvSpPr>
            <a:spLocks noGrp="1"/>
          </p:cNvSpPr>
          <p:nvPr>
            <p:ph idx="1"/>
          </p:nvPr>
        </p:nvSpPr>
        <p:spPr>
          <a:xfrm>
            <a:off x="1557401" y="1720242"/>
            <a:ext cx="9954018" cy="796517"/>
          </a:xfrm>
        </p:spPr>
        <p:txBody>
          <a:bodyPr>
            <a:normAutofit/>
          </a:bodyPr>
          <a:lstStyle/>
          <a:p>
            <a:pPr algn="just"/>
            <a:r>
              <a:rPr lang="it-IT" dirty="0"/>
              <a:t>Le premesse sono funzionali all’accettazione della tesi: se le accettiamo occorre conseguentemente accettare anche la conclusione. </a:t>
            </a:r>
          </a:p>
        </p:txBody>
      </p:sp>
      <p:sp>
        <p:nvSpPr>
          <p:cNvPr id="6" name="CasellaDiTesto 5">
            <a:extLst>
              <a:ext uri="{FF2B5EF4-FFF2-40B4-BE49-F238E27FC236}">
                <a16:creationId xmlns:a16="http://schemas.microsoft.com/office/drawing/2014/main" id="{91EC92B6-5681-4AF6-BE8E-21A7486B370B}"/>
              </a:ext>
            </a:extLst>
          </p:cNvPr>
          <p:cNvSpPr txBox="1"/>
          <p:nvPr/>
        </p:nvSpPr>
        <p:spPr>
          <a:xfrm>
            <a:off x="937733" y="713261"/>
            <a:ext cx="619668" cy="461665"/>
          </a:xfrm>
          <a:prstGeom prst="rect">
            <a:avLst/>
          </a:prstGeom>
          <a:noFill/>
        </p:spPr>
        <p:txBody>
          <a:bodyPr wrap="square" rtlCol="0">
            <a:spAutoFit/>
          </a:bodyPr>
          <a:lstStyle/>
          <a:p>
            <a:r>
              <a:rPr lang="it-IT" sz="2400" b="1" dirty="0">
                <a:solidFill>
                  <a:schemeClr val="bg1"/>
                </a:solidFill>
              </a:rPr>
              <a:t>14</a:t>
            </a:r>
          </a:p>
        </p:txBody>
      </p:sp>
      <p:sp>
        <p:nvSpPr>
          <p:cNvPr id="9" name="CasellaDiTesto 8">
            <a:extLst>
              <a:ext uri="{FF2B5EF4-FFF2-40B4-BE49-F238E27FC236}">
                <a16:creationId xmlns:a16="http://schemas.microsoft.com/office/drawing/2014/main" id="{2804B30D-28CE-4B85-89E3-7852D619813D}"/>
              </a:ext>
            </a:extLst>
          </p:cNvPr>
          <p:cNvSpPr txBox="1"/>
          <p:nvPr/>
        </p:nvSpPr>
        <p:spPr>
          <a:xfrm>
            <a:off x="1753644" y="3520763"/>
            <a:ext cx="9450344" cy="369332"/>
          </a:xfrm>
          <a:prstGeom prst="rect">
            <a:avLst/>
          </a:prstGeom>
          <a:noFill/>
        </p:spPr>
        <p:txBody>
          <a:bodyPr wrap="square" rtlCol="0">
            <a:spAutoFit/>
          </a:bodyPr>
          <a:lstStyle/>
          <a:p>
            <a:r>
              <a:rPr lang="it-IT" b="1" dirty="0"/>
              <a:t>SUGGERIMENTI</a:t>
            </a:r>
            <a:r>
              <a:rPr lang="it-IT" dirty="0"/>
              <a:t> per l’individuazione delle premesse:</a:t>
            </a:r>
          </a:p>
        </p:txBody>
      </p:sp>
      <p:sp>
        <p:nvSpPr>
          <p:cNvPr id="10" name="CasellaDiTesto 9">
            <a:extLst>
              <a:ext uri="{FF2B5EF4-FFF2-40B4-BE49-F238E27FC236}">
                <a16:creationId xmlns:a16="http://schemas.microsoft.com/office/drawing/2014/main" id="{3CC74AC1-B1A6-470A-9CA0-BADFA8C09831}"/>
              </a:ext>
            </a:extLst>
          </p:cNvPr>
          <p:cNvSpPr txBox="1"/>
          <p:nvPr/>
        </p:nvSpPr>
        <p:spPr>
          <a:xfrm>
            <a:off x="1753643" y="3952725"/>
            <a:ext cx="9857983" cy="646331"/>
          </a:xfrm>
          <a:prstGeom prst="rect">
            <a:avLst/>
          </a:prstGeom>
          <a:noFill/>
        </p:spPr>
        <p:txBody>
          <a:bodyPr wrap="square" rtlCol="0">
            <a:spAutoFit/>
          </a:bodyPr>
          <a:lstStyle/>
          <a:p>
            <a:pPr marL="285750" indent="-285750" algn="just">
              <a:buFont typeface="Arial" panose="020B0604020202020204" pitchFamily="34" charset="0"/>
              <a:buChar char="•"/>
            </a:pPr>
            <a:r>
              <a:rPr lang="it-IT" dirty="0"/>
              <a:t>Le premesse sono spesso precedute da espressioni tipo: </a:t>
            </a:r>
            <a:r>
              <a:rPr lang="it-IT" b="1" i="1" dirty="0"/>
              <a:t>infatti, poiché, dal momento che, dopotutto…</a:t>
            </a:r>
          </a:p>
        </p:txBody>
      </p:sp>
      <p:sp>
        <p:nvSpPr>
          <p:cNvPr id="11" name="CasellaDiTesto 10">
            <a:extLst>
              <a:ext uri="{FF2B5EF4-FFF2-40B4-BE49-F238E27FC236}">
                <a16:creationId xmlns:a16="http://schemas.microsoft.com/office/drawing/2014/main" id="{6CB4C40A-F71A-4F78-9486-593C2F9A06D1}"/>
              </a:ext>
            </a:extLst>
          </p:cNvPr>
          <p:cNvSpPr txBox="1"/>
          <p:nvPr/>
        </p:nvSpPr>
        <p:spPr>
          <a:xfrm>
            <a:off x="1753643" y="4703216"/>
            <a:ext cx="9954018" cy="646331"/>
          </a:xfrm>
          <a:prstGeom prst="rect">
            <a:avLst/>
          </a:prstGeom>
          <a:noFill/>
        </p:spPr>
        <p:txBody>
          <a:bodyPr wrap="square" rtlCol="0">
            <a:spAutoFit/>
          </a:bodyPr>
          <a:lstStyle/>
          <a:p>
            <a:pPr marL="285750" indent="-285750" algn="just">
              <a:buFont typeface="Arial" panose="020B0604020202020204" pitchFamily="34" charset="0"/>
              <a:buChar char="•"/>
            </a:pPr>
            <a:r>
              <a:rPr lang="it-IT" dirty="0"/>
              <a:t>Sono spesso elencate: </a:t>
            </a:r>
            <a:r>
              <a:rPr lang="it-IT" b="1" i="1" dirty="0"/>
              <a:t>in primo luogo, in secondo luogo, da una parte… dall’altra, inoltre, infine</a:t>
            </a:r>
            <a:endParaRPr lang="it-IT" dirty="0"/>
          </a:p>
        </p:txBody>
      </p:sp>
      <p:sp>
        <p:nvSpPr>
          <p:cNvPr id="12" name="CasellaDiTesto 11">
            <a:extLst>
              <a:ext uri="{FF2B5EF4-FFF2-40B4-BE49-F238E27FC236}">
                <a16:creationId xmlns:a16="http://schemas.microsoft.com/office/drawing/2014/main" id="{CBAB6FB3-D2A2-444B-A86A-786DFD14185D}"/>
              </a:ext>
            </a:extLst>
          </p:cNvPr>
          <p:cNvSpPr txBox="1"/>
          <p:nvPr/>
        </p:nvSpPr>
        <p:spPr>
          <a:xfrm>
            <a:off x="1743206" y="5481916"/>
            <a:ext cx="9868420" cy="369332"/>
          </a:xfrm>
          <a:prstGeom prst="rect">
            <a:avLst/>
          </a:prstGeom>
          <a:noFill/>
        </p:spPr>
        <p:txBody>
          <a:bodyPr wrap="square" rtlCol="0">
            <a:spAutoFit/>
          </a:bodyPr>
          <a:lstStyle/>
          <a:p>
            <a:pPr marL="285750" indent="-285750">
              <a:buFont typeface="Arial" panose="020B0604020202020204" pitchFamily="34" charset="0"/>
              <a:buChar char="•"/>
            </a:pPr>
            <a:r>
              <a:rPr lang="it-IT" dirty="0"/>
              <a:t>A volte sono precedute da </a:t>
            </a:r>
            <a:r>
              <a:rPr lang="it-IT" b="1" i="1" dirty="0"/>
              <a:t>tuttavia, a dispetto di tutto ciò, nonostante che…</a:t>
            </a:r>
            <a:endParaRPr lang="it-IT" dirty="0"/>
          </a:p>
        </p:txBody>
      </p:sp>
      <p:sp>
        <p:nvSpPr>
          <p:cNvPr id="13" name="CasellaDiTesto 12">
            <a:extLst>
              <a:ext uri="{FF2B5EF4-FFF2-40B4-BE49-F238E27FC236}">
                <a16:creationId xmlns:a16="http://schemas.microsoft.com/office/drawing/2014/main" id="{8D952B41-8ACF-42A5-9193-9ECF8C038EE6}"/>
              </a:ext>
            </a:extLst>
          </p:cNvPr>
          <p:cNvSpPr txBox="1"/>
          <p:nvPr/>
        </p:nvSpPr>
        <p:spPr>
          <a:xfrm>
            <a:off x="1807924" y="6010096"/>
            <a:ext cx="9868420" cy="646331"/>
          </a:xfrm>
          <a:prstGeom prst="rect">
            <a:avLst/>
          </a:prstGeom>
          <a:noFill/>
        </p:spPr>
        <p:txBody>
          <a:bodyPr wrap="square" rtlCol="0">
            <a:spAutoFit/>
          </a:bodyPr>
          <a:lstStyle/>
          <a:p>
            <a:pPr marL="285750" indent="-285750" algn="just">
              <a:buFont typeface="Arial" panose="020B0604020202020204" pitchFamily="34" charset="0"/>
              <a:buChar char="•"/>
            </a:pPr>
            <a:r>
              <a:rPr lang="it-IT" dirty="0"/>
              <a:t>A volte sono </a:t>
            </a:r>
            <a:r>
              <a:rPr lang="it-IT" b="1" dirty="0"/>
              <a:t>implicite</a:t>
            </a:r>
            <a:r>
              <a:rPr lang="it-IT" dirty="0"/>
              <a:t>, perché ovvie o perché si vuole farle credere appellandosi al senso comune</a:t>
            </a:r>
          </a:p>
        </p:txBody>
      </p:sp>
      <p:sp>
        <p:nvSpPr>
          <p:cNvPr id="4" name="CasellaDiTesto 3">
            <a:extLst>
              <a:ext uri="{FF2B5EF4-FFF2-40B4-BE49-F238E27FC236}">
                <a16:creationId xmlns:a16="http://schemas.microsoft.com/office/drawing/2014/main" id="{1163B878-5176-4E24-B337-DD90DE010B83}"/>
              </a:ext>
            </a:extLst>
          </p:cNvPr>
          <p:cNvSpPr txBox="1"/>
          <p:nvPr/>
        </p:nvSpPr>
        <p:spPr>
          <a:xfrm>
            <a:off x="1937570" y="2282856"/>
            <a:ext cx="9573850" cy="923330"/>
          </a:xfrm>
          <a:prstGeom prst="rect">
            <a:avLst/>
          </a:prstGeom>
          <a:noFill/>
        </p:spPr>
        <p:txBody>
          <a:bodyPr wrap="square" rtlCol="0">
            <a:spAutoFit/>
          </a:bodyPr>
          <a:lstStyle/>
          <a:p>
            <a:pPr marL="0" indent="0" algn="just">
              <a:buNone/>
            </a:pPr>
            <a:r>
              <a:rPr lang="it-IT" dirty="0"/>
              <a:t>Occorre quindi, una volta individuate le premesse, domandarsi se ognuna di esse contribuisce o meno a fare accettare la tesi. In caso contrario l’enunciato è estraneo all’argomentazione.</a:t>
            </a:r>
          </a:p>
        </p:txBody>
      </p:sp>
    </p:spTree>
    <p:extLst>
      <p:ext uri="{BB962C8B-B14F-4D97-AF65-F5344CB8AC3E}">
        <p14:creationId xmlns:p14="http://schemas.microsoft.com/office/powerpoint/2010/main" val="427363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10794-F1F9-4722-BA18-4DDD8CC74787}"/>
              </a:ext>
            </a:extLst>
          </p:cNvPr>
          <p:cNvSpPr>
            <a:spLocks noGrp="1"/>
          </p:cNvSpPr>
          <p:nvPr>
            <p:ph type="title"/>
          </p:nvPr>
        </p:nvSpPr>
        <p:spPr>
          <a:xfrm>
            <a:off x="1828801" y="523902"/>
            <a:ext cx="9675812" cy="1280890"/>
          </a:xfrm>
        </p:spPr>
        <p:txBody>
          <a:bodyPr/>
          <a:lstStyle/>
          <a:p>
            <a:r>
              <a:rPr lang="it-IT" dirty="0"/>
              <a:t>La logica dei predicati</a:t>
            </a:r>
          </a:p>
        </p:txBody>
      </p:sp>
      <p:sp>
        <p:nvSpPr>
          <p:cNvPr id="3" name="Segnaposto contenuto 2">
            <a:extLst>
              <a:ext uri="{FF2B5EF4-FFF2-40B4-BE49-F238E27FC236}">
                <a16:creationId xmlns:a16="http://schemas.microsoft.com/office/drawing/2014/main" id="{AEC0616D-2EBF-4B1C-AB56-4A469E130A6B}"/>
              </a:ext>
            </a:extLst>
          </p:cNvPr>
          <p:cNvSpPr>
            <a:spLocks noGrp="1"/>
          </p:cNvSpPr>
          <p:nvPr>
            <p:ph idx="1"/>
          </p:nvPr>
        </p:nvSpPr>
        <p:spPr>
          <a:xfrm>
            <a:off x="1258093" y="1227039"/>
            <a:ext cx="9952701" cy="1096224"/>
          </a:xfrm>
        </p:spPr>
        <p:txBody>
          <a:bodyPr/>
          <a:lstStyle/>
          <a:p>
            <a:pPr algn="just"/>
            <a:r>
              <a:rPr lang="it-IT" dirty="0"/>
              <a:t>Le proposizioni che si possono utilizzare nella logica dei predicati sono le </a:t>
            </a:r>
            <a:r>
              <a:rPr lang="it-IT" b="1" dirty="0"/>
              <a:t>proposizioni apofantiche o dichiarative </a:t>
            </a:r>
            <a:r>
              <a:rPr lang="it-IT" dirty="0"/>
              <a:t>le quali affermano qualcosa sulla realtà attribuendo un predicato ad un soggetto.</a:t>
            </a:r>
            <a:endParaRPr lang="it-IT" b="1" dirty="0"/>
          </a:p>
        </p:txBody>
      </p:sp>
      <p:sp>
        <p:nvSpPr>
          <p:cNvPr id="4" name="CasellaDiTesto 3">
            <a:extLst>
              <a:ext uri="{FF2B5EF4-FFF2-40B4-BE49-F238E27FC236}">
                <a16:creationId xmlns:a16="http://schemas.microsoft.com/office/drawing/2014/main" id="{4FA4C3B2-B26A-4859-A312-2C1AB07ED4DB}"/>
              </a:ext>
            </a:extLst>
          </p:cNvPr>
          <p:cNvSpPr txBox="1"/>
          <p:nvPr/>
        </p:nvSpPr>
        <p:spPr>
          <a:xfrm>
            <a:off x="912681" y="713261"/>
            <a:ext cx="619668" cy="461665"/>
          </a:xfrm>
          <a:prstGeom prst="rect">
            <a:avLst/>
          </a:prstGeom>
          <a:noFill/>
        </p:spPr>
        <p:txBody>
          <a:bodyPr wrap="square" rtlCol="0">
            <a:spAutoFit/>
          </a:bodyPr>
          <a:lstStyle/>
          <a:p>
            <a:r>
              <a:rPr lang="it-IT" sz="2400" b="1" dirty="0">
                <a:solidFill>
                  <a:schemeClr val="bg1"/>
                </a:solidFill>
              </a:rPr>
              <a:t>15</a:t>
            </a:r>
          </a:p>
        </p:txBody>
      </p:sp>
      <p:sp>
        <p:nvSpPr>
          <p:cNvPr id="5" name="CasellaDiTesto 4">
            <a:extLst>
              <a:ext uri="{FF2B5EF4-FFF2-40B4-BE49-F238E27FC236}">
                <a16:creationId xmlns:a16="http://schemas.microsoft.com/office/drawing/2014/main" id="{5593A4AD-36CB-4CA2-B5EE-B3A71659823E}"/>
              </a:ext>
            </a:extLst>
          </p:cNvPr>
          <p:cNvSpPr txBox="1"/>
          <p:nvPr/>
        </p:nvSpPr>
        <p:spPr>
          <a:xfrm>
            <a:off x="1582614" y="2219341"/>
            <a:ext cx="9453293" cy="646331"/>
          </a:xfrm>
          <a:prstGeom prst="rect">
            <a:avLst/>
          </a:prstGeom>
          <a:noFill/>
        </p:spPr>
        <p:txBody>
          <a:bodyPr wrap="square" rtlCol="0">
            <a:spAutoFit/>
          </a:bodyPr>
          <a:lstStyle/>
          <a:p>
            <a:pPr algn="ctr"/>
            <a:r>
              <a:rPr lang="it-IT" dirty="0"/>
              <a:t>Esempio: </a:t>
            </a:r>
            <a:r>
              <a:rPr lang="it-IT" i="1" dirty="0"/>
              <a:t>Giuseppe sta andando al cinema</a:t>
            </a:r>
          </a:p>
          <a:p>
            <a:pPr algn="ctr"/>
            <a:r>
              <a:rPr lang="it-IT" dirty="0"/>
              <a:t>In questo caso si predica al soggetto </a:t>
            </a:r>
            <a:r>
              <a:rPr lang="it-IT" i="1" dirty="0"/>
              <a:t>Giuseppe </a:t>
            </a:r>
            <a:r>
              <a:rPr lang="it-IT" dirty="0"/>
              <a:t>l’</a:t>
            </a:r>
            <a:r>
              <a:rPr lang="it-IT" i="1" dirty="0"/>
              <a:t>andare al cinema.</a:t>
            </a:r>
          </a:p>
        </p:txBody>
      </p:sp>
      <p:sp>
        <p:nvSpPr>
          <p:cNvPr id="6" name="CasellaDiTesto 5">
            <a:extLst>
              <a:ext uri="{FF2B5EF4-FFF2-40B4-BE49-F238E27FC236}">
                <a16:creationId xmlns:a16="http://schemas.microsoft.com/office/drawing/2014/main" id="{C3C8B13F-1A53-4F40-9550-4AE23C677A2A}"/>
              </a:ext>
            </a:extLst>
          </p:cNvPr>
          <p:cNvSpPr txBox="1"/>
          <p:nvPr/>
        </p:nvSpPr>
        <p:spPr>
          <a:xfrm>
            <a:off x="1524319" y="3035648"/>
            <a:ext cx="9569884" cy="646331"/>
          </a:xfrm>
          <a:prstGeom prst="rect">
            <a:avLst/>
          </a:prstGeom>
          <a:noFill/>
        </p:spPr>
        <p:txBody>
          <a:bodyPr wrap="square" rtlCol="0">
            <a:spAutoFit/>
          </a:bodyPr>
          <a:lstStyle/>
          <a:p>
            <a:pPr algn="just"/>
            <a:r>
              <a:rPr lang="it-IT" dirty="0"/>
              <a:t>Se nella realtà Giuseppe sta andando veramente al cinema la proposizione è </a:t>
            </a:r>
            <a:r>
              <a:rPr lang="it-IT" b="1" dirty="0"/>
              <a:t>VERA </a:t>
            </a:r>
            <a:r>
              <a:rPr lang="it-IT" dirty="0"/>
              <a:t>altrimenti la proposizione è </a:t>
            </a:r>
            <a:r>
              <a:rPr lang="it-IT" b="1" dirty="0"/>
              <a:t>FALSA</a:t>
            </a:r>
            <a:r>
              <a:rPr lang="it-IT" dirty="0"/>
              <a:t>.</a:t>
            </a:r>
            <a:endParaRPr lang="it-IT" b="1" dirty="0"/>
          </a:p>
        </p:txBody>
      </p:sp>
      <p:graphicFrame>
        <p:nvGraphicFramePr>
          <p:cNvPr id="7" name="Tabella 7">
            <a:extLst>
              <a:ext uri="{FF2B5EF4-FFF2-40B4-BE49-F238E27FC236}">
                <a16:creationId xmlns:a16="http://schemas.microsoft.com/office/drawing/2014/main" id="{B1B93721-7CC8-463E-8C93-A9AC07E3D8A3}"/>
              </a:ext>
            </a:extLst>
          </p:cNvPr>
          <p:cNvGraphicFramePr>
            <a:graphicFrameLocks noGrp="1"/>
          </p:cNvGraphicFramePr>
          <p:nvPr>
            <p:extLst>
              <p:ext uri="{D42A27DB-BD31-4B8C-83A1-F6EECF244321}">
                <p14:modId xmlns:p14="http://schemas.microsoft.com/office/powerpoint/2010/main" val="2702592384"/>
              </p:ext>
            </p:extLst>
          </p:nvPr>
        </p:nvGraphicFramePr>
        <p:xfrm>
          <a:off x="1524319" y="3798692"/>
          <a:ext cx="9686475" cy="2565400"/>
        </p:xfrm>
        <a:graphic>
          <a:graphicData uri="http://schemas.openxmlformats.org/drawingml/2006/table">
            <a:tbl>
              <a:tblPr firstRow="1" bandRow="1">
                <a:tableStyleId>{46F890A9-2807-4EBB-B81D-B2AA78EC7F39}</a:tableStyleId>
              </a:tblPr>
              <a:tblGrid>
                <a:gridCol w="2077651">
                  <a:extLst>
                    <a:ext uri="{9D8B030D-6E8A-4147-A177-3AD203B41FA5}">
                      <a16:colId xmlns:a16="http://schemas.microsoft.com/office/drawing/2014/main" val="3301963027"/>
                    </a:ext>
                  </a:extLst>
                </a:gridCol>
                <a:gridCol w="3734647">
                  <a:extLst>
                    <a:ext uri="{9D8B030D-6E8A-4147-A177-3AD203B41FA5}">
                      <a16:colId xmlns:a16="http://schemas.microsoft.com/office/drawing/2014/main" val="2476494558"/>
                    </a:ext>
                  </a:extLst>
                </a:gridCol>
                <a:gridCol w="214166">
                  <a:extLst>
                    <a:ext uri="{9D8B030D-6E8A-4147-A177-3AD203B41FA5}">
                      <a16:colId xmlns:a16="http://schemas.microsoft.com/office/drawing/2014/main" val="79089210"/>
                    </a:ext>
                  </a:extLst>
                </a:gridCol>
                <a:gridCol w="3660011">
                  <a:extLst>
                    <a:ext uri="{9D8B030D-6E8A-4147-A177-3AD203B41FA5}">
                      <a16:colId xmlns:a16="http://schemas.microsoft.com/office/drawing/2014/main" val="593193029"/>
                    </a:ext>
                  </a:extLst>
                </a:gridCol>
              </a:tblGrid>
              <a:tr h="118679">
                <a:tc>
                  <a:txBody>
                    <a:bodyPr/>
                    <a:lstStyle/>
                    <a:p>
                      <a:pPr algn="ctr"/>
                      <a:endParaRPr lang="it-IT" dirty="0"/>
                    </a:p>
                  </a:txBody>
                  <a:tcPr>
                    <a:solidFill>
                      <a:schemeClr val="accent6"/>
                    </a:solidFill>
                  </a:tcPr>
                </a:tc>
                <a:tc>
                  <a:txBody>
                    <a:bodyPr/>
                    <a:lstStyle/>
                    <a:p>
                      <a:pPr algn="ctr"/>
                      <a:r>
                        <a:rPr lang="it-IT" dirty="0"/>
                        <a:t>AFFERMATIVE</a:t>
                      </a:r>
                    </a:p>
                  </a:txBody>
                  <a:tcPr/>
                </a:tc>
                <a:tc gridSpan="2">
                  <a:txBody>
                    <a:bodyPr/>
                    <a:lstStyle/>
                    <a:p>
                      <a:pPr algn="ctr"/>
                      <a:r>
                        <a:rPr lang="it-IT" dirty="0"/>
                        <a:t>NEGATIVE</a:t>
                      </a:r>
                    </a:p>
                  </a:txBody>
                  <a:tcPr/>
                </a:tc>
                <a:tc hMerge="1">
                  <a:txBody>
                    <a:bodyPr/>
                    <a:lstStyle/>
                    <a:p>
                      <a:endParaRPr lang="it-IT" dirty="0"/>
                    </a:p>
                  </a:txBody>
                  <a:tcPr/>
                </a:tc>
                <a:extLst>
                  <a:ext uri="{0D108BD9-81ED-4DB2-BD59-A6C34878D82A}">
                    <a16:rowId xmlns:a16="http://schemas.microsoft.com/office/drawing/2014/main" val="464593028"/>
                  </a:ext>
                </a:extLst>
              </a:tr>
              <a:tr h="370840">
                <a:tc>
                  <a:txBody>
                    <a:bodyPr/>
                    <a:lstStyle/>
                    <a:p>
                      <a:pPr marL="0" algn="ctr" defTabSz="457200" rtl="0" eaLnBrk="1" latinLnBrk="0" hangingPunct="1"/>
                      <a:endParaRPr lang="it-IT" sz="1800" b="1" kern="1200" dirty="0">
                        <a:solidFill>
                          <a:schemeClr val="lt1"/>
                        </a:solidFill>
                        <a:latin typeface="+mn-lt"/>
                        <a:ea typeface="+mn-ea"/>
                        <a:cs typeface="+mn-cs"/>
                      </a:endParaRPr>
                    </a:p>
                    <a:p>
                      <a:pPr marL="0" algn="ctr" defTabSz="457200" rtl="0" eaLnBrk="1" latinLnBrk="0" hangingPunct="1"/>
                      <a:r>
                        <a:rPr lang="it-IT" sz="1800" b="1" kern="1200" dirty="0">
                          <a:solidFill>
                            <a:schemeClr val="lt1"/>
                          </a:solidFill>
                          <a:latin typeface="+mn-lt"/>
                          <a:ea typeface="+mn-ea"/>
                          <a:cs typeface="+mn-cs"/>
                        </a:rPr>
                        <a:t>UNIVERSALI</a:t>
                      </a:r>
                    </a:p>
                  </a:txBody>
                  <a:tcPr>
                    <a:solidFill>
                      <a:schemeClr val="accent6"/>
                    </a:solidFill>
                  </a:tcPr>
                </a:tc>
                <a:tc gridSpan="2">
                  <a:txBody>
                    <a:bodyPr/>
                    <a:lstStyle/>
                    <a:p>
                      <a:pPr algn="ctr"/>
                      <a:endParaRPr lang="it-IT" baseline="0" dirty="0"/>
                    </a:p>
                    <a:p>
                      <a:pPr algn="ctr"/>
                      <a:r>
                        <a:rPr lang="it-IT" b="1" baseline="0" dirty="0"/>
                        <a:t>Tutti gli A sono B</a:t>
                      </a:r>
                    </a:p>
                  </a:txBody>
                  <a:tcPr/>
                </a:tc>
                <a:tc hMerge="1">
                  <a:txBody>
                    <a:bodyPr/>
                    <a:lstStyle/>
                    <a:p>
                      <a:pPr algn="ctr"/>
                      <a:endParaRPr lang="it-IT" dirty="0"/>
                    </a:p>
                  </a:txBody>
                  <a:tcPr/>
                </a:tc>
                <a:tc>
                  <a:txBody>
                    <a:bodyPr/>
                    <a:lstStyle/>
                    <a:p>
                      <a:pPr algn="ctr"/>
                      <a:r>
                        <a:rPr lang="it-IT" b="1" dirty="0"/>
                        <a:t>Tutti gli A non sono B</a:t>
                      </a:r>
                    </a:p>
                    <a:p>
                      <a:pPr algn="ctr"/>
                      <a:r>
                        <a:rPr lang="it-IT" dirty="0"/>
                        <a:t>Equivale</a:t>
                      </a:r>
                    </a:p>
                    <a:p>
                      <a:pPr algn="ctr"/>
                      <a:r>
                        <a:rPr lang="it-IT" dirty="0"/>
                        <a:t>Nessun A è B</a:t>
                      </a:r>
                    </a:p>
                  </a:txBody>
                  <a:tcPr/>
                </a:tc>
                <a:extLst>
                  <a:ext uri="{0D108BD9-81ED-4DB2-BD59-A6C34878D82A}">
                    <a16:rowId xmlns:a16="http://schemas.microsoft.com/office/drawing/2014/main" val="3177496590"/>
                  </a:ext>
                </a:extLst>
              </a:tr>
              <a:tr h="370840">
                <a:tc>
                  <a:txBody>
                    <a:bodyPr/>
                    <a:lstStyle/>
                    <a:p>
                      <a:pPr marL="0" algn="ctr" defTabSz="457200" rtl="0" eaLnBrk="1" latinLnBrk="0" hangingPunct="1"/>
                      <a:endParaRPr lang="it-IT" sz="1800" b="1" kern="1200" dirty="0">
                        <a:solidFill>
                          <a:schemeClr val="lt1"/>
                        </a:solidFill>
                        <a:latin typeface="+mn-lt"/>
                        <a:ea typeface="+mn-ea"/>
                        <a:cs typeface="+mn-cs"/>
                      </a:endParaRPr>
                    </a:p>
                    <a:p>
                      <a:pPr marL="0" algn="ctr" defTabSz="457200" rtl="0" eaLnBrk="1" latinLnBrk="0" hangingPunct="1"/>
                      <a:r>
                        <a:rPr lang="it-IT" sz="1800" b="1" kern="1200" dirty="0">
                          <a:solidFill>
                            <a:schemeClr val="lt1"/>
                          </a:solidFill>
                          <a:latin typeface="+mn-lt"/>
                          <a:ea typeface="+mn-ea"/>
                          <a:cs typeface="+mn-cs"/>
                        </a:rPr>
                        <a:t>PARTICOLARI</a:t>
                      </a:r>
                    </a:p>
                  </a:txBody>
                  <a:tcPr>
                    <a:solidFill>
                      <a:schemeClr val="accent6"/>
                    </a:solidFill>
                  </a:tcPr>
                </a:tc>
                <a:tc gridSpan="2">
                  <a:txBody>
                    <a:bodyPr/>
                    <a:lstStyle/>
                    <a:p>
                      <a:pPr algn="ctr"/>
                      <a:r>
                        <a:rPr lang="it-IT" b="1" dirty="0"/>
                        <a:t>Qualche A è B</a:t>
                      </a:r>
                    </a:p>
                    <a:p>
                      <a:pPr algn="ctr"/>
                      <a:r>
                        <a:rPr lang="it-IT" dirty="0"/>
                        <a:t>Equivale</a:t>
                      </a:r>
                    </a:p>
                    <a:p>
                      <a:pPr algn="ctr"/>
                      <a:r>
                        <a:rPr lang="it-IT" dirty="0"/>
                        <a:t>Esiste almeno un A che è B</a:t>
                      </a:r>
                    </a:p>
                  </a:txBody>
                  <a:tcPr/>
                </a:tc>
                <a:tc hMerge="1">
                  <a:txBody>
                    <a:bodyPr/>
                    <a:lstStyle/>
                    <a:p>
                      <a:pPr algn="ctr"/>
                      <a:endParaRPr lang="it-IT" dirty="0"/>
                    </a:p>
                  </a:txBody>
                  <a:tcPr/>
                </a:tc>
                <a:tc>
                  <a:txBody>
                    <a:bodyPr/>
                    <a:lstStyle/>
                    <a:p>
                      <a:pPr algn="ctr"/>
                      <a:r>
                        <a:rPr lang="it-IT" b="1" dirty="0"/>
                        <a:t>Qualche A non è B</a:t>
                      </a:r>
                    </a:p>
                    <a:p>
                      <a:pPr algn="ctr"/>
                      <a:r>
                        <a:rPr lang="it-IT" b="1" dirty="0"/>
                        <a:t>Equivale</a:t>
                      </a:r>
                    </a:p>
                    <a:p>
                      <a:pPr algn="ctr"/>
                      <a:r>
                        <a:rPr lang="it-IT" b="1" dirty="0"/>
                        <a:t>Esiste almeno un A che non è B</a:t>
                      </a:r>
                    </a:p>
                  </a:txBody>
                  <a:tcPr/>
                </a:tc>
                <a:extLst>
                  <a:ext uri="{0D108BD9-81ED-4DB2-BD59-A6C34878D82A}">
                    <a16:rowId xmlns:a16="http://schemas.microsoft.com/office/drawing/2014/main" val="2272963384"/>
                  </a:ext>
                </a:extLst>
              </a:tr>
              <a:tr h="370840">
                <a:tc>
                  <a:txBody>
                    <a:bodyPr/>
                    <a:lstStyle/>
                    <a:p>
                      <a:pPr marL="0" algn="ctr" defTabSz="457200" rtl="0" eaLnBrk="1" latinLnBrk="0" hangingPunct="1"/>
                      <a:r>
                        <a:rPr lang="it-IT" sz="1800" b="1" kern="1200" dirty="0">
                          <a:solidFill>
                            <a:schemeClr val="lt1"/>
                          </a:solidFill>
                          <a:latin typeface="+mn-lt"/>
                          <a:ea typeface="+mn-ea"/>
                          <a:cs typeface="+mn-cs"/>
                        </a:rPr>
                        <a:t>SINGOLARI</a:t>
                      </a:r>
                    </a:p>
                  </a:txBody>
                  <a:tcPr>
                    <a:solidFill>
                      <a:schemeClr val="accent6"/>
                    </a:solidFill>
                  </a:tcPr>
                </a:tc>
                <a:tc gridSpan="2">
                  <a:txBody>
                    <a:bodyPr/>
                    <a:lstStyle/>
                    <a:p>
                      <a:pPr algn="ctr"/>
                      <a:r>
                        <a:rPr lang="it-IT" b="1" dirty="0"/>
                        <a:t>Il re di Francia è </a:t>
                      </a:r>
                      <a:r>
                        <a:rPr lang="it-IT" dirty="0"/>
                        <a:t>calvo</a:t>
                      </a:r>
                    </a:p>
                  </a:txBody>
                  <a:tcPr/>
                </a:tc>
                <a:tc hMerge="1">
                  <a:txBody>
                    <a:bodyPr/>
                    <a:lstStyle/>
                    <a:p>
                      <a:pPr algn="ctr"/>
                      <a:endParaRPr lang="it-IT" dirty="0"/>
                    </a:p>
                  </a:txBody>
                  <a:tcPr/>
                </a:tc>
                <a:tc>
                  <a:txBody>
                    <a:bodyPr/>
                    <a:lstStyle/>
                    <a:p>
                      <a:pPr algn="ctr"/>
                      <a:r>
                        <a:rPr lang="it-IT" b="1" dirty="0"/>
                        <a:t>Il re di Francia  non è </a:t>
                      </a:r>
                      <a:r>
                        <a:rPr lang="it-IT" b="0" dirty="0"/>
                        <a:t>calvo</a:t>
                      </a:r>
                    </a:p>
                  </a:txBody>
                  <a:tcPr/>
                </a:tc>
                <a:extLst>
                  <a:ext uri="{0D108BD9-81ED-4DB2-BD59-A6C34878D82A}">
                    <a16:rowId xmlns:a16="http://schemas.microsoft.com/office/drawing/2014/main" val="2473445250"/>
                  </a:ext>
                </a:extLst>
              </a:tr>
            </a:tbl>
          </a:graphicData>
        </a:graphic>
      </p:graphicFrame>
    </p:spTree>
    <p:extLst>
      <p:ext uri="{BB962C8B-B14F-4D97-AF65-F5344CB8AC3E}">
        <p14:creationId xmlns:p14="http://schemas.microsoft.com/office/powerpoint/2010/main" val="38127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6B0618-3DCD-42A7-803F-C69DA277F689}"/>
              </a:ext>
            </a:extLst>
          </p:cNvPr>
          <p:cNvSpPr>
            <a:spLocks noGrp="1"/>
          </p:cNvSpPr>
          <p:nvPr>
            <p:ph type="title"/>
          </p:nvPr>
        </p:nvSpPr>
        <p:spPr>
          <a:xfrm>
            <a:off x="1694513" y="547711"/>
            <a:ext cx="8911687" cy="1280890"/>
          </a:xfrm>
        </p:spPr>
        <p:txBody>
          <a:bodyPr/>
          <a:lstStyle/>
          <a:p>
            <a:r>
              <a:rPr lang="it-IT" dirty="0"/>
              <a:t>Le relazioni tra le proposizioni</a:t>
            </a:r>
          </a:p>
        </p:txBody>
      </p:sp>
      <p:sp>
        <p:nvSpPr>
          <p:cNvPr id="4" name="CasellaDiTesto 3">
            <a:extLst>
              <a:ext uri="{FF2B5EF4-FFF2-40B4-BE49-F238E27FC236}">
                <a16:creationId xmlns:a16="http://schemas.microsoft.com/office/drawing/2014/main" id="{276BC7BC-0B63-4925-A06F-6AEBAB6EB98D}"/>
              </a:ext>
            </a:extLst>
          </p:cNvPr>
          <p:cNvSpPr txBox="1"/>
          <p:nvPr/>
        </p:nvSpPr>
        <p:spPr>
          <a:xfrm>
            <a:off x="912681" y="713261"/>
            <a:ext cx="619668" cy="461665"/>
          </a:xfrm>
          <a:prstGeom prst="rect">
            <a:avLst/>
          </a:prstGeom>
          <a:noFill/>
        </p:spPr>
        <p:txBody>
          <a:bodyPr wrap="square" rtlCol="0">
            <a:spAutoFit/>
          </a:bodyPr>
          <a:lstStyle/>
          <a:p>
            <a:r>
              <a:rPr lang="it-IT" sz="2400" b="1" dirty="0">
                <a:solidFill>
                  <a:schemeClr val="bg1"/>
                </a:solidFill>
              </a:rPr>
              <a:t>16</a:t>
            </a:r>
          </a:p>
        </p:txBody>
      </p:sp>
      <p:sp>
        <p:nvSpPr>
          <p:cNvPr id="5" name="Ovale 4">
            <a:extLst>
              <a:ext uri="{FF2B5EF4-FFF2-40B4-BE49-F238E27FC236}">
                <a16:creationId xmlns:a16="http://schemas.microsoft.com/office/drawing/2014/main" id="{825FDBCD-CBF1-41BA-BEE8-CC112262398C}"/>
              </a:ext>
            </a:extLst>
          </p:cNvPr>
          <p:cNvSpPr/>
          <p:nvPr/>
        </p:nvSpPr>
        <p:spPr>
          <a:xfrm>
            <a:off x="3291600" y="1546902"/>
            <a:ext cx="926889" cy="876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a:t>
            </a:r>
          </a:p>
        </p:txBody>
      </p:sp>
      <p:sp>
        <p:nvSpPr>
          <p:cNvPr id="6" name="CasellaDiTesto 5">
            <a:extLst>
              <a:ext uri="{FF2B5EF4-FFF2-40B4-BE49-F238E27FC236}">
                <a16:creationId xmlns:a16="http://schemas.microsoft.com/office/drawing/2014/main" id="{A6AE837E-13EC-42DA-AE89-2DE2D3FA4AC8}"/>
              </a:ext>
            </a:extLst>
          </p:cNvPr>
          <p:cNvSpPr txBox="1"/>
          <p:nvPr/>
        </p:nvSpPr>
        <p:spPr>
          <a:xfrm>
            <a:off x="460303" y="1786231"/>
            <a:ext cx="2683748" cy="646331"/>
          </a:xfrm>
          <a:prstGeom prst="rect">
            <a:avLst/>
          </a:prstGeom>
          <a:noFill/>
        </p:spPr>
        <p:txBody>
          <a:bodyPr wrap="none" rtlCol="0">
            <a:spAutoFit/>
          </a:bodyPr>
          <a:lstStyle/>
          <a:p>
            <a:pPr algn="ctr"/>
            <a:r>
              <a:rPr lang="it-IT" b="1" dirty="0"/>
              <a:t>Tutti gli A sono B</a:t>
            </a:r>
          </a:p>
          <a:p>
            <a:r>
              <a:rPr lang="it-IT" dirty="0"/>
              <a:t>Universale affermativa</a:t>
            </a:r>
          </a:p>
        </p:txBody>
      </p:sp>
      <p:cxnSp>
        <p:nvCxnSpPr>
          <p:cNvPr id="8" name="Connettore diritto 7">
            <a:extLst>
              <a:ext uri="{FF2B5EF4-FFF2-40B4-BE49-F238E27FC236}">
                <a16:creationId xmlns:a16="http://schemas.microsoft.com/office/drawing/2014/main" id="{B9FBC1DA-1084-4B0F-B1A7-7B83084429F9}"/>
              </a:ext>
            </a:extLst>
          </p:cNvPr>
          <p:cNvCxnSpPr/>
          <p:nvPr/>
        </p:nvCxnSpPr>
        <p:spPr>
          <a:xfrm>
            <a:off x="4246323" y="1994151"/>
            <a:ext cx="4008329" cy="0"/>
          </a:xfrm>
          <a:prstGeom prst="line">
            <a:avLst/>
          </a:prstGeom>
          <a:ln w="34925" cmpd="sng"/>
          <a:effectLst/>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47AAB263-1AB1-49ED-8585-486297659DAB}"/>
              </a:ext>
            </a:extLst>
          </p:cNvPr>
          <p:cNvSpPr/>
          <p:nvPr/>
        </p:nvSpPr>
        <p:spPr>
          <a:xfrm>
            <a:off x="8215428" y="1570161"/>
            <a:ext cx="926889" cy="876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a:t>
            </a:r>
          </a:p>
        </p:txBody>
      </p:sp>
      <p:sp>
        <p:nvSpPr>
          <p:cNvPr id="11" name="CasellaDiTesto 10">
            <a:extLst>
              <a:ext uri="{FF2B5EF4-FFF2-40B4-BE49-F238E27FC236}">
                <a16:creationId xmlns:a16="http://schemas.microsoft.com/office/drawing/2014/main" id="{B5854195-A187-492F-A7AB-66A86179A5D3}"/>
              </a:ext>
            </a:extLst>
          </p:cNvPr>
          <p:cNvSpPr txBox="1"/>
          <p:nvPr/>
        </p:nvSpPr>
        <p:spPr>
          <a:xfrm>
            <a:off x="9409398" y="1699475"/>
            <a:ext cx="2393604" cy="646331"/>
          </a:xfrm>
          <a:prstGeom prst="rect">
            <a:avLst/>
          </a:prstGeom>
          <a:noFill/>
        </p:spPr>
        <p:txBody>
          <a:bodyPr wrap="none" rtlCol="0">
            <a:spAutoFit/>
          </a:bodyPr>
          <a:lstStyle/>
          <a:p>
            <a:pPr algn="ctr"/>
            <a:r>
              <a:rPr lang="it-IT" b="1" dirty="0"/>
              <a:t>Nessun A è B</a:t>
            </a:r>
          </a:p>
          <a:p>
            <a:r>
              <a:rPr lang="it-IT" dirty="0"/>
              <a:t>Universale negativa</a:t>
            </a:r>
          </a:p>
        </p:txBody>
      </p:sp>
      <p:sp>
        <p:nvSpPr>
          <p:cNvPr id="12" name="CasellaDiTesto 11">
            <a:extLst>
              <a:ext uri="{FF2B5EF4-FFF2-40B4-BE49-F238E27FC236}">
                <a16:creationId xmlns:a16="http://schemas.microsoft.com/office/drawing/2014/main" id="{02E017CF-D00D-44EC-B69B-C2B7E288C81C}"/>
              </a:ext>
            </a:extLst>
          </p:cNvPr>
          <p:cNvSpPr txBox="1"/>
          <p:nvPr/>
        </p:nvSpPr>
        <p:spPr>
          <a:xfrm>
            <a:off x="5482227" y="1615981"/>
            <a:ext cx="1469463" cy="369332"/>
          </a:xfrm>
          <a:prstGeom prst="rect">
            <a:avLst/>
          </a:prstGeom>
          <a:noFill/>
        </p:spPr>
        <p:txBody>
          <a:bodyPr wrap="square" rtlCol="0">
            <a:spAutoFit/>
          </a:bodyPr>
          <a:lstStyle/>
          <a:p>
            <a:r>
              <a:rPr lang="it-IT" dirty="0"/>
              <a:t>CONTRARIE</a:t>
            </a:r>
          </a:p>
        </p:txBody>
      </p:sp>
      <p:sp>
        <p:nvSpPr>
          <p:cNvPr id="13" name="Ovale 12">
            <a:extLst>
              <a:ext uri="{FF2B5EF4-FFF2-40B4-BE49-F238E27FC236}">
                <a16:creationId xmlns:a16="http://schemas.microsoft.com/office/drawing/2014/main" id="{7F72DA7D-C1C1-4979-9965-81E5C91634C7}"/>
              </a:ext>
            </a:extLst>
          </p:cNvPr>
          <p:cNvSpPr/>
          <p:nvPr/>
        </p:nvSpPr>
        <p:spPr>
          <a:xfrm>
            <a:off x="3306999" y="5543402"/>
            <a:ext cx="926889" cy="876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a:t>
            </a:r>
          </a:p>
        </p:txBody>
      </p:sp>
      <p:sp>
        <p:nvSpPr>
          <p:cNvPr id="15" name="CasellaDiTesto 14">
            <a:extLst>
              <a:ext uri="{FF2B5EF4-FFF2-40B4-BE49-F238E27FC236}">
                <a16:creationId xmlns:a16="http://schemas.microsoft.com/office/drawing/2014/main" id="{ED9BA91E-1C9C-4502-89C0-6D06D9B35516}"/>
              </a:ext>
            </a:extLst>
          </p:cNvPr>
          <p:cNvSpPr txBox="1"/>
          <p:nvPr/>
        </p:nvSpPr>
        <p:spPr>
          <a:xfrm rot="16200000">
            <a:off x="2668818" y="3778371"/>
            <a:ext cx="1528172" cy="369332"/>
          </a:xfrm>
          <a:prstGeom prst="rect">
            <a:avLst/>
          </a:prstGeom>
          <a:noFill/>
        </p:spPr>
        <p:txBody>
          <a:bodyPr wrap="square" rtlCol="0">
            <a:spAutoFit/>
          </a:bodyPr>
          <a:lstStyle/>
          <a:p>
            <a:r>
              <a:rPr lang="it-IT" dirty="0"/>
              <a:t>SUBALTERNE</a:t>
            </a:r>
          </a:p>
        </p:txBody>
      </p:sp>
      <p:cxnSp>
        <p:nvCxnSpPr>
          <p:cNvPr id="17" name="Connettore diritto 16">
            <a:extLst>
              <a:ext uri="{FF2B5EF4-FFF2-40B4-BE49-F238E27FC236}">
                <a16:creationId xmlns:a16="http://schemas.microsoft.com/office/drawing/2014/main" id="{AC1EBD50-A16F-4B6B-923F-BD2FB552EE1F}"/>
              </a:ext>
            </a:extLst>
          </p:cNvPr>
          <p:cNvCxnSpPr>
            <a:cxnSpLocks/>
            <a:endCxn id="5" idx="4"/>
          </p:cNvCxnSpPr>
          <p:nvPr/>
        </p:nvCxnSpPr>
        <p:spPr>
          <a:xfrm flipH="1" flipV="1">
            <a:off x="3755045" y="2423724"/>
            <a:ext cx="15400" cy="3107366"/>
          </a:xfrm>
          <a:prstGeom prst="line">
            <a:avLst/>
          </a:prstGeom>
          <a:ln w="34925" cmpd="sng"/>
          <a:effectLst/>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AD6B98BD-2B90-4C2E-A8E6-39FD69EF8DD8}"/>
              </a:ext>
            </a:extLst>
          </p:cNvPr>
          <p:cNvSpPr txBox="1"/>
          <p:nvPr/>
        </p:nvSpPr>
        <p:spPr>
          <a:xfrm>
            <a:off x="572628" y="5646327"/>
            <a:ext cx="2763898" cy="646331"/>
          </a:xfrm>
          <a:prstGeom prst="rect">
            <a:avLst/>
          </a:prstGeom>
          <a:noFill/>
        </p:spPr>
        <p:txBody>
          <a:bodyPr wrap="none" rtlCol="0">
            <a:spAutoFit/>
          </a:bodyPr>
          <a:lstStyle/>
          <a:p>
            <a:pPr algn="ctr"/>
            <a:r>
              <a:rPr lang="it-IT" b="1" dirty="0"/>
              <a:t>Qualche A è B</a:t>
            </a:r>
          </a:p>
          <a:p>
            <a:r>
              <a:rPr lang="it-IT" dirty="0"/>
              <a:t>Particolare affermativa</a:t>
            </a:r>
          </a:p>
        </p:txBody>
      </p:sp>
      <p:sp>
        <p:nvSpPr>
          <p:cNvPr id="22" name="Ovale 21">
            <a:extLst>
              <a:ext uri="{FF2B5EF4-FFF2-40B4-BE49-F238E27FC236}">
                <a16:creationId xmlns:a16="http://schemas.microsoft.com/office/drawing/2014/main" id="{4DE41847-10C0-4233-81C2-C0028815F2AF}"/>
              </a:ext>
            </a:extLst>
          </p:cNvPr>
          <p:cNvSpPr/>
          <p:nvPr/>
        </p:nvSpPr>
        <p:spPr>
          <a:xfrm>
            <a:off x="8256857" y="5545490"/>
            <a:ext cx="926889" cy="876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O</a:t>
            </a:r>
          </a:p>
        </p:txBody>
      </p:sp>
      <p:sp>
        <p:nvSpPr>
          <p:cNvPr id="23" name="CasellaDiTesto 22">
            <a:extLst>
              <a:ext uri="{FF2B5EF4-FFF2-40B4-BE49-F238E27FC236}">
                <a16:creationId xmlns:a16="http://schemas.microsoft.com/office/drawing/2014/main" id="{45811089-C3C3-4124-BDFC-E31361D63D94}"/>
              </a:ext>
            </a:extLst>
          </p:cNvPr>
          <p:cNvSpPr txBox="1"/>
          <p:nvPr/>
        </p:nvSpPr>
        <p:spPr>
          <a:xfrm rot="16200000">
            <a:off x="8315197" y="3778371"/>
            <a:ext cx="1528172" cy="369332"/>
          </a:xfrm>
          <a:prstGeom prst="rect">
            <a:avLst/>
          </a:prstGeom>
          <a:noFill/>
        </p:spPr>
        <p:txBody>
          <a:bodyPr wrap="square" rtlCol="0">
            <a:spAutoFit/>
          </a:bodyPr>
          <a:lstStyle/>
          <a:p>
            <a:r>
              <a:rPr lang="it-IT" dirty="0"/>
              <a:t>SUBALTERNE</a:t>
            </a:r>
          </a:p>
        </p:txBody>
      </p:sp>
      <p:cxnSp>
        <p:nvCxnSpPr>
          <p:cNvPr id="24" name="Connettore diritto 23">
            <a:extLst>
              <a:ext uri="{FF2B5EF4-FFF2-40B4-BE49-F238E27FC236}">
                <a16:creationId xmlns:a16="http://schemas.microsoft.com/office/drawing/2014/main" id="{2358D706-2C49-4ECA-9B60-E06D1C1239E9}"/>
              </a:ext>
            </a:extLst>
          </p:cNvPr>
          <p:cNvCxnSpPr>
            <a:cxnSpLocks/>
          </p:cNvCxnSpPr>
          <p:nvPr/>
        </p:nvCxnSpPr>
        <p:spPr>
          <a:xfrm flipH="1" flipV="1">
            <a:off x="8704903" y="2425812"/>
            <a:ext cx="15400" cy="3107366"/>
          </a:xfrm>
          <a:prstGeom prst="line">
            <a:avLst/>
          </a:prstGeom>
          <a:ln w="34925" cmpd="sng"/>
          <a:effectLst/>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BF0DB010-28BA-4208-8B16-8A4EE91E94E5}"/>
              </a:ext>
            </a:extLst>
          </p:cNvPr>
          <p:cNvCxnSpPr/>
          <p:nvPr/>
        </p:nvCxnSpPr>
        <p:spPr>
          <a:xfrm>
            <a:off x="4248411" y="6017085"/>
            <a:ext cx="4008329" cy="0"/>
          </a:xfrm>
          <a:prstGeom prst="line">
            <a:avLst/>
          </a:prstGeom>
          <a:ln w="34925" cmpd="sng"/>
          <a:effectLst/>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5C31429E-1A47-45E4-A8AC-B52874D14092}"/>
              </a:ext>
            </a:extLst>
          </p:cNvPr>
          <p:cNvSpPr txBox="1"/>
          <p:nvPr/>
        </p:nvSpPr>
        <p:spPr>
          <a:xfrm>
            <a:off x="5484315" y="6152481"/>
            <a:ext cx="2068880" cy="369332"/>
          </a:xfrm>
          <a:prstGeom prst="rect">
            <a:avLst/>
          </a:prstGeom>
          <a:noFill/>
        </p:spPr>
        <p:txBody>
          <a:bodyPr wrap="square" rtlCol="0">
            <a:spAutoFit/>
          </a:bodyPr>
          <a:lstStyle/>
          <a:p>
            <a:r>
              <a:rPr lang="it-IT" dirty="0"/>
              <a:t>SUB-CONTRARIE</a:t>
            </a:r>
          </a:p>
        </p:txBody>
      </p:sp>
      <p:sp>
        <p:nvSpPr>
          <p:cNvPr id="36" name="CasellaDiTesto 35">
            <a:extLst>
              <a:ext uri="{FF2B5EF4-FFF2-40B4-BE49-F238E27FC236}">
                <a16:creationId xmlns:a16="http://schemas.microsoft.com/office/drawing/2014/main" id="{98894597-FE4F-4657-8728-6C20FB668A3A}"/>
              </a:ext>
            </a:extLst>
          </p:cNvPr>
          <p:cNvSpPr txBox="1"/>
          <p:nvPr/>
        </p:nvSpPr>
        <p:spPr>
          <a:xfrm>
            <a:off x="9474869" y="5671810"/>
            <a:ext cx="2473754" cy="646331"/>
          </a:xfrm>
          <a:prstGeom prst="rect">
            <a:avLst/>
          </a:prstGeom>
          <a:noFill/>
        </p:spPr>
        <p:txBody>
          <a:bodyPr wrap="none" rtlCol="0">
            <a:spAutoFit/>
          </a:bodyPr>
          <a:lstStyle/>
          <a:p>
            <a:pPr algn="ctr"/>
            <a:r>
              <a:rPr lang="it-IT" b="1" dirty="0"/>
              <a:t>Qualche A non è B</a:t>
            </a:r>
          </a:p>
          <a:p>
            <a:r>
              <a:rPr lang="it-IT" dirty="0"/>
              <a:t>Particolare negativa</a:t>
            </a:r>
          </a:p>
        </p:txBody>
      </p:sp>
      <p:cxnSp>
        <p:nvCxnSpPr>
          <p:cNvPr id="37" name="Connettore diritto 36">
            <a:extLst>
              <a:ext uri="{FF2B5EF4-FFF2-40B4-BE49-F238E27FC236}">
                <a16:creationId xmlns:a16="http://schemas.microsoft.com/office/drawing/2014/main" id="{171712F3-FD49-4FCD-ADD2-74667DE55B84}"/>
              </a:ext>
            </a:extLst>
          </p:cNvPr>
          <p:cNvCxnSpPr>
            <a:cxnSpLocks/>
            <a:stCxn id="5" idx="5"/>
            <a:endCxn id="22" idx="1"/>
          </p:cNvCxnSpPr>
          <p:nvPr/>
        </p:nvCxnSpPr>
        <p:spPr>
          <a:xfrm>
            <a:off x="4082749" y="2295316"/>
            <a:ext cx="4309848" cy="3378582"/>
          </a:xfrm>
          <a:prstGeom prst="line">
            <a:avLst/>
          </a:prstGeom>
          <a:ln w="34925" cmpd="sng"/>
          <a:effectLst/>
        </p:spPr>
        <p:style>
          <a:lnRef idx="1">
            <a:schemeClr val="accent1"/>
          </a:lnRef>
          <a:fillRef idx="0">
            <a:schemeClr val="accent1"/>
          </a:fillRef>
          <a:effectRef idx="0">
            <a:schemeClr val="accent1"/>
          </a:effectRef>
          <a:fontRef idx="minor">
            <a:schemeClr val="tx1"/>
          </a:fontRef>
        </p:style>
      </p:cxnSp>
      <p:sp>
        <p:nvSpPr>
          <p:cNvPr id="41" name="CasellaDiTesto 40">
            <a:extLst>
              <a:ext uri="{FF2B5EF4-FFF2-40B4-BE49-F238E27FC236}">
                <a16:creationId xmlns:a16="http://schemas.microsoft.com/office/drawing/2014/main" id="{39824803-478F-4100-A5CE-95C2FE9BF5AB}"/>
              </a:ext>
            </a:extLst>
          </p:cNvPr>
          <p:cNvSpPr txBox="1"/>
          <p:nvPr/>
        </p:nvSpPr>
        <p:spPr>
          <a:xfrm rot="2382169">
            <a:off x="4367547" y="2810939"/>
            <a:ext cx="2294348" cy="369332"/>
          </a:xfrm>
          <a:prstGeom prst="rect">
            <a:avLst/>
          </a:prstGeom>
          <a:noFill/>
        </p:spPr>
        <p:txBody>
          <a:bodyPr wrap="square" rtlCol="0">
            <a:spAutoFit/>
          </a:bodyPr>
          <a:lstStyle/>
          <a:p>
            <a:r>
              <a:rPr lang="it-IT" dirty="0"/>
              <a:t>CONTRADDITTORIE</a:t>
            </a:r>
          </a:p>
        </p:txBody>
      </p:sp>
      <p:cxnSp>
        <p:nvCxnSpPr>
          <p:cNvPr id="42" name="Connettore diritto 41">
            <a:extLst>
              <a:ext uri="{FF2B5EF4-FFF2-40B4-BE49-F238E27FC236}">
                <a16:creationId xmlns:a16="http://schemas.microsoft.com/office/drawing/2014/main" id="{89C11B7D-F68D-4ACD-8F2B-D9D214E12A3D}"/>
              </a:ext>
            </a:extLst>
          </p:cNvPr>
          <p:cNvCxnSpPr>
            <a:cxnSpLocks/>
            <a:stCxn id="10" idx="3"/>
            <a:endCxn id="13" idx="7"/>
          </p:cNvCxnSpPr>
          <p:nvPr/>
        </p:nvCxnSpPr>
        <p:spPr>
          <a:xfrm flipH="1">
            <a:off x="4098148" y="2318575"/>
            <a:ext cx="4253020" cy="3353235"/>
          </a:xfrm>
          <a:prstGeom prst="line">
            <a:avLst/>
          </a:prstGeom>
          <a:ln w="34925" cmpd="sng"/>
          <a:effectLst/>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8344F558-28FC-433E-A988-0C2543138BB8}"/>
              </a:ext>
            </a:extLst>
          </p:cNvPr>
          <p:cNvSpPr txBox="1"/>
          <p:nvPr/>
        </p:nvSpPr>
        <p:spPr>
          <a:xfrm rot="19401389">
            <a:off x="3823056" y="4451572"/>
            <a:ext cx="2294348" cy="369332"/>
          </a:xfrm>
          <a:prstGeom prst="rect">
            <a:avLst/>
          </a:prstGeom>
          <a:noFill/>
        </p:spPr>
        <p:txBody>
          <a:bodyPr wrap="square" rtlCol="0">
            <a:spAutoFit/>
          </a:bodyPr>
          <a:lstStyle/>
          <a:p>
            <a:r>
              <a:rPr lang="it-IT" dirty="0"/>
              <a:t>CONTRADDITTORIE</a:t>
            </a:r>
          </a:p>
        </p:txBody>
      </p:sp>
      <p:sp>
        <p:nvSpPr>
          <p:cNvPr id="48" name="CasellaDiTesto 47">
            <a:extLst>
              <a:ext uri="{FF2B5EF4-FFF2-40B4-BE49-F238E27FC236}">
                <a16:creationId xmlns:a16="http://schemas.microsoft.com/office/drawing/2014/main" id="{ED4D95CF-4C32-439F-9287-48ACDCBD31DB}"/>
              </a:ext>
            </a:extLst>
          </p:cNvPr>
          <p:cNvSpPr txBox="1"/>
          <p:nvPr/>
        </p:nvSpPr>
        <p:spPr>
          <a:xfrm>
            <a:off x="1222515" y="2496258"/>
            <a:ext cx="1164101" cy="523220"/>
          </a:xfrm>
          <a:prstGeom prst="rect">
            <a:avLst/>
          </a:prstGeom>
          <a:noFill/>
        </p:spPr>
        <p:txBody>
          <a:bodyPr wrap="none" rtlCol="0">
            <a:spAutoFit/>
          </a:bodyPr>
          <a:lstStyle/>
          <a:p>
            <a:r>
              <a:rPr lang="it-IT" sz="2800" b="1" dirty="0" err="1"/>
              <a:t>A</a:t>
            </a:r>
            <a:r>
              <a:rPr lang="it-IT" dirty="0" err="1"/>
              <a:t>dfirmo</a:t>
            </a:r>
            <a:endParaRPr lang="it-IT" dirty="0"/>
          </a:p>
        </p:txBody>
      </p:sp>
      <p:sp>
        <p:nvSpPr>
          <p:cNvPr id="50" name="CasellaDiTesto 49">
            <a:extLst>
              <a:ext uri="{FF2B5EF4-FFF2-40B4-BE49-F238E27FC236}">
                <a16:creationId xmlns:a16="http://schemas.microsoft.com/office/drawing/2014/main" id="{36F7A09A-2C66-407F-A33B-C5F39E86F6D1}"/>
              </a:ext>
            </a:extLst>
          </p:cNvPr>
          <p:cNvSpPr txBox="1"/>
          <p:nvPr/>
        </p:nvSpPr>
        <p:spPr>
          <a:xfrm>
            <a:off x="1122080" y="4871964"/>
            <a:ext cx="1144865" cy="523220"/>
          </a:xfrm>
          <a:prstGeom prst="rect">
            <a:avLst/>
          </a:prstGeom>
          <a:noFill/>
        </p:spPr>
        <p:txBody>
          <a:bodyPr wrap="none" rtlCol="0">
            <a:spAutoFit/>
          </a:bodyPr>
          <a:lstStyle/>
          <a:p>
            <a:r>
              <a:rPr lang="it-IT" sz="2000" dirty="0" err="1"/>
              <a:t>ad</a:t>
            </a:r>
            <a:r>
              <a:rPr lang="it-IT" dirty="0" err="1"/>
              <a:t>f</a:t>
            </a:r>
            <a:r>
              <a:rPr lang="it-IT" sz="2800" b="1" dirty="0" err="1"/>
              <a:t>I</a:t>
            </a:r>
            <a:r>
              <a:rPr lang="it-IT" dirty="0" err="1"/>
              <a:t>rmo</a:t>
            </a:r>
            <a:endParaRPr lang="it-IT" dirty="0"/>
          </a:p>
        </p:txBody>
      </p:sp>
      <p:sp>
        <p:nvSpPr>
          <p:cNvPr id="51" name="CasellaDiTesto 50">
            <a:extLst>
              <a:ext uri="{FF2B5EF4-FFF2-40B4-BE49-F238E27FC236}">
                <a16:creationId xmlns:a16="http://schemas.microsoft.com/office/drawing/2014/main" id="{FCAA2D8F-CF65-41E6-8669-F4AC7432F34E}"/>
              </a:ext>
            </a:extLst>
          </p:cNvPr>
          <p:cNvSpPr txBox="1"/>
          <p:nvPr/>
        </p:nvSpPr>
        <p:spPr>
          <a:xfrm>
            <a:off x="10257936" y="2496258"/>
            <a:ext cx="817853" cy="523220"/>
          </a:xfrm>
          <a:prstGeom prst="rect">
            <a:avLst/>
          </a:prstGeom>
          <a:noFill/>
        </p:spPr>
        <p:txBody>
          <a:bodyPr wrap="none" rtlCol="0">
            <a:spAutoFit/>
          </a:bodyPr>
          <a:lstStyle/>
          <a:p>
            <a:r>
              <a:rPr lang="it-IT" dirty="0" err="1"/>
              <a:t>n</a:t>
            </a:r>
            <a:r>
              <a:rPr lang="it-IT" sz="2800" b="1" dirty="0" err="1"/>
              <a:t>E</a:t>
            </a:r>
            <a:r>
              <a:rPr lang="it-IT" dirty="0" err="1"/>
              <a:t>go</a:t>
            </a:r>
            <a:endParaRPr lang="it-IT" dirty="0"/>
          </a:p>
        </p:txBody>
      </p:sp>
      <p:sp>
        <p:nvSpPr>
          <p:cNvPr id="52" name="CasellaDiTesto 51">
            <a:extLst>
              <a:ext uri="{FF2B5EF4-FFF2-40B4-BE49-F238E27FC236}">
                <a16:creationId xmlns:a16="http://schemas.microsoft.com/office/drawing/2014/main" id="{3647D880-8E75-41F5-AC84-E15E2ECA5FB8}"/>
              </a:ext>
            </a:extLst>
          </p:cNvPr>
          <p:cNvSpPr txBox="1"/>
          <p:nvPr/>
        </p:nvSpPr>
        <p:spPr>
          <a:xfrm>
            <a:off x="10257937" y="4940916"/>
            <a:ext cx="933269" cy="523220"/>
          </a:xfrm>
          <a:prstGeom prst="rect">
            <a:avLst/>
          </a:prstGeom>
          <a:noFill/>
        </p:spPr>
        <p:txBody>
          <a:bodyPr wrap="none" rtlCol="0">
            <a:spAutoFit/>
          </a:bodyPr>
          <a:lstStyle/>
          <a:p>
            <a:r>
              <a:rPr lang="it-IT" dirty="0" err="1"/>
              <a:t>neg</a:t>
            </a:r>
            <a:r>
              <a:rPr lang="it-IT" sz="2800" b="1" dirty="0" err="1"/>
              <a:t>O</a:t>
            </a:r>
            <a:endParaRPr lang="it-IT" sz="2800" b="1" dirty="0"/>
          </a:p>
        </p:txBody>
      </p:sp>
    </p:spTree>
    <p:extLst>
      <p:ext uri="{BB962C8B-B14F-4D97-AF65-F5344CB8AC3E}">
        <p14:creationId xmlns:p14="http://schemas.microsoft.com/office/powerpoint/2010/main" val="98630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500"/>
                                        <p:tgtEl>
                                          <p:spTgt spid="5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P spid="12" grpId="0"/>
      <p:bldP spid="13" grpId="0" animBg="1"/>
      <p:bldP spid="15" grpId="0"/>
      <p:bldP spid="20" grpId="0"/>
      <p:bldP spid="22" grpId="0" animBg="1"/>
      <p:bldP spid="23" grpId="0"/>
      <p:bldP spid="29" grpId="0"/>
      <p:bldP spid="36" grpId="0"/>
      <p:bldP spid="41" grpId="0"/>
      <p:bldP spid="47" grpId="0"/>
      <p:bldP spid="48"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CDAA75-DAD7-4526-BF1F-6FA9517FFFBC}"/>
              </a:ext>
            </a:extLst>
          </p:cNvPr>
          <p:cNvSpPr>
            <a:spLocks noGrp="1"/>
          </p:cNvSpPr>
          <p:nvPr>
            <p:ph idx="1"/>
          </p:nvPr>
        </p:nvSpPr>
        <p:spPr>
          <a:xfrm>
            <a:off x="1089765" y="1532350"/>
            <a:ext cx="10606910" cy="722335"/>
          </a:xfrm>
        </p:spPr>
        <p:txBody>
          <a:bodyPr>
            <a:normAutofit fontScale="92500"/>
          </a:bodyPr>
          <a:lstStyle/>
          <a:p>
            <a:pPr algn="just"/>
            <a:r>
              <a:rPr lang="it-IT" dirty="0"/>
              <a:t>La logica aristotelica (sillogistica) fonda la validità delle argomentazioni sul rapporto di inclusione tra i predicati che compongono le  premesse e la conclusione dell’argomentazione.</a:t>
            </a:r>
          </a:p>
        </p:txBody>
      </p:sp>
      <p:sp>
        <p:nvSpPr>
          <p:cNvPr id="5" name="Titolo 1">
            <a:extLst>
              <a:ext uri="{FF2B5EF4-FFF2-40B4-BE49-F238E27FC236}">
                <a16:creationId xmlns:a16="http://schemas.microsoft.com/office/drawing/2014/main" id="{32B07716-584D-4344-923F-67422C5C0768}"/>
              </a:ext>
            </a:extLst>
          </p:cNvPr>
          <p:cNvSpPr txBox="1">
            <a:spLocks/>
          </p:cNvSpPr>
          <p:nvPr/>
        </p:nvSpPr>
        <p:spPr>
          <a:xfrm>
            <a:off x="1766207" y="575320"/>
            <a:ext cx="9954018"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Il sillogismo</a:t>
            </a:r>
          </a:p>
        </p:txBody>
      </p:sp>
      <p:sp>
        <p:nvSpPr>
          <p:cNvPr id="6" name="CasellaDiTesto 5">
            <a:extLst>
              <a:ext uri="{FF2B5EF4-FFF2-40B4-BE49-F238E27FC236}">
                <a16:creationId xmlns:a16="http://schemas.microsoft.com/office/drawing/2014/main" id="{7A9EA9FE-C338-456B-B1EE-A6FB6CDACD25}"/>
              </a:ext>
            </a:extLst>
          </p:cNvPr>
          <p:cNvSpPr txBox="1"/>
          <p:nvPr/>
        </p:nvSpPr>
        <p:spPr>
          <a:xfrm>
            <a:off x="937733" y="713261"/>
            <a:ext cx="619668" cy="461665"/>
          </a:xfrm>
          <a:prstGeom prst="rect">
            <a:avLst/>
          </a:prstGeom>
          <a:noFill/>
        </p:spPr>
        <p:txBody>
          <a:bodyPr wrap="square" rtlCol="0">
            <a:spAutoFit/>
          </a:bodyPr>
          <a:lstStyle/>
          <a:p>
            <a:r>
              <a:rPr lang="it-IT" sz="2400" b="1" dirty="0">
                <a:solidFill>
                  <a:schemeClr val="bg1"/>
                </a:solidFill>
              </a:rPr>
              <a:t>17</a:t>
            </a:r>
          </a:p>
        </p:txBody>
      </p:sp>
      <p:sp>
        <p:nvSpPr>
          <p:cNvPr id="4" name="CasellaDiTesto 3">
            <a:extLst>
              <a:ext uri="{FF2B5EF4-FFF2-40B4-BE49-F238E27FC236}">
                <a16:creationId xmlns:a16="http://schemas.microsoft.com/office/drawing/2014/main" id="{87D50B92-539A-4D06-8424-E89BD70BA0CF}"/>
              </a:ext>
            </a:extLst>
          </p:cNvPr>
          <p:cNvSpPr txBox="1"/>
          <p:nvPr/>
        </p:nvSpPr>
        <p:spPr>
          <a:xfrm>
            <a:off x="1444667" y="2220810"/>
            <a:ext cx="10252008" cy="923330"/>
          </a:xfrm>
          <a:prstGeom prst="rect">
            <a:avLst/>
          </a:prstGeom>
          <a:noFill/>
        </p:spPr>
        <p:txBody>
          <a:bodyPr wrap="square" rtlCol="0">
            <a:spAutoFit/>
          </a:bodyPr>
          <a:lstStyle/>
          <a:p>
            <a:pPr algn="just"/>
            <a:r>
              <a:rPr lang="it-IT" dirty="0"/>
              <a:t>Le proposizioni che fungono da premesse, una detta </a:t>
            </a:r>
            <a:r>
              <a:rPr lang="it-IT" b="1" dirty="0"/>
              <a:t>premessa maggiore </a:t>
            </a:r>
            <a:r>
              <a:rPr lang="it-IT" dirty="0"/>
              <a:t>e l’altra </a:t>
            </a:r>
            <a:r>
              <a:rPr lang="it-IT" b="1" dirty="0"/>
              <a:t>premessa minore </a:t>
            </a:r>
            <a:r>
              <a:rPr lang="it-IT" dirty="0"/>
              <a:t>hanno in comune un termine detto </a:t>
            </a:r>
            <a:r>
              <a:rPr lang="it-IT" b="1" dirty="0"/>
              <a:t>termine medio </a:t>
            </a:r>
            <a:r>
              <a:rPr lang="it-IT" dirty="0"/>
              <a:t>(nell’esempio che segue in rosso)</a:t>
            </a:r>
          </a:p>
        </p:txBody>
      </p:sp>
      <p:sp>
        <p:nvSpPr>
          <p:cNvPr id="7" name="CasellaDiTesto 6">
            <a:extLst>
              <a:ext uri="{FF2B5EF4-FFF2-40B4-BE49-F238E27FC236}">
                <a16:creationId xmlns:a16="http://schemas.microsoft.com/office/drawing/2014/main" id="{AA36B8C4-645F-4173-A292-25761932D0EC}"/>
              </a:ext>
            </a:extLst>
          </p:cNvPr>
          <p:cNvSpPr txBox="1"/>
          <p:nvPr/>
        </p:nvSpPr>
        <p:spPr>
          <a:xfrm>
            <a:off x="1878941" y="3204227"/>
            <a:ext cx="9219119" cy="369332"/>
          </a:xfrm>
          <a:prstGeom prst="rect">
            <a:avLst/>
          </a:prstGeom>
          <a:noFill/>
        </p:spPr>
        <p:txBody>
          <a:bodyPr wrap="square" rtlCol="0">
            <a:spAutoFit/>
          </a:bodyPr>
          <a:lstStyle/>
          <a:p>
            <a:r>
              <a:rPr lang="it-IT" dirty="0"/>
              <a:t>Tutti gli </a:t>
            </a:r>
            <a:r>
              <a:rPr lang="it-IT" b="1" dirty="0">
                <a:solidFill>
                  <a:srgbClr val="FF0000"/>
                </a:solidFill>
              </a:rPr>
              <a:t>animali</a:t>
            </a:r>
            <a:r>
              <a:rPr lang="it-IT" dirty="0"/>
              <a:t> sono </a:t>
            </a:r>
            <a:r>
              <a:rPr lang="it-IT" b="1" dirty="0">
                <a:solidFill>
                  <a:srgbClr val="00B050"/>
                </a:solidFill>
              </a:rPr>
              <a:t>mortali</a:t>
            </a:r>
            <a:r>
              <a:rPr lang="it-IT" dirty="0">
                <a:solidFill>
                  <a:srgbClr val="00B050"/>
                </a:solidFill>
              </a:rPr>
              <a:t>              </a:t>
            </a:r>
            <a:r>
              <a:rPr lang="it-IT" dirty="0"/>
              <a:t>Premessa maggiore</a:t>
            </a:r>
            <a:endParaRPr lang="it-IT" dirty="0">
              <a:solidFill>
                <a:srgbClr val="00B050"/>
              </a:solidFill>
            </a:endParaRPr>
          </a:p>
        </p:txBody>
      </p:sp>
      <p:sp>
        <p:nvSpPr>
          <p:cNvPr id="8" name="CasellaDiTesto 7">
            <a:extLst>
              <a:ext uri="{FF2B5EF4-FFF2-40B4-BE49-F238E27FC236}">
                <a16:creationId xmlns:a16="http://schemas.microsoft.com/office/drawing/2014/main" id="{1678034D-A344-4CEF-9969-97BA0B1952C1}"/>
              </a:ext>
            </a:extLst>
          </p:cNvPr>
          <p:cNvSpPr txBox="1"/>
          <p:nvPr/>
        </p:nvSpPr>
        <p:spPr>
          <a:xfrm>
            <a:off x="1843451" y="3632199"/>
            <a:ext cx="9219119" cy="369332"/>
          </a:xfrm>
          <a:prstGeom prst="rect">
            <a:avLst/>
          </a:prstGeom>
          <a:noFill/>
        </p:spPr>
        <p:txBody>
          <a:bodyPr wrap="square" rtlCol="0">
            <a:spAutoFit/>
          </a:bodyPr>
          <a:lstStyle/>
          <a:p>
            <a:r>
              <a:rPr lang="it-IT" dirty="0"/>
              <a:t>gli </a:t>
            </a:r>
            <a:r>
              <a:rPr lang="it-IT" b="1" dirty="0">
                <a:solidFill>
                  <a:srgbClr val="00B050"/>
                </a:solidFill>
              </a:rPr>
              <a:t>uomini</a:t>
            </a:r>
            <a:r>
              <a:rPr lang="it-IT" dirty="0">
                <a:solidFill>
                  <a:srgbClr val="FF0000"/>
                </a:solidFill>
              </a:rPr>
              <a:t> </a:t>
            </a:r>
            <a:r>
              <a:rPr lang="it-IT" dirty="0"/>
              <a:t>sono </a:t>
            </a:r>
            <a:r>
              <a:rPr lang="it-IT" b="1" dirty="0">
                <a:solidFill>
                  <a:srgbClr val="FF0000"/>
                </a:solidFill>
              </a:rPr>
              <a:t>animali</a:t>
            </a:r>
            <a:r>
              <a:rPr lang="it-IT" dirty="0">
                <a:solidFill>
                  <a:srgbClr val="00B050"/>
                </a:solidFill>
              </a:rPr>
              <a:t>                       </a:t>
            </a:r>
            <a:r>
              <a:rPr lang="it-IT" dirty="0"/>
              <a:t>Premessa minore</a:t>
            </a:r>
            <a:endParaRPr lang="it-IT" dirty="0">
              <a:solidFill>
                <a:srgbClr val="00B050"/>
              </a:solidFill>
            </a:endParaRPr>
          </a:p>
        </p:txBody>
      </p:sp>
      <p:sp>
        <p:nvSpPr>
          <p:cNvPr id="9" name="CasellaDiTesto 8">
            <a:extLst>
              <a:ext uri="{FF2B5EF4-FFF2-40B4-BE49-F238E27FC236}">
                <a16:creationId xmlns:a16="http://schemas.microsoft.com/office/drawing/2014/main" id="{A7ECBA6E-64F4-4F66-91B6-F6F04B23AD0E}"/>
              </a:ext>
            </a:extLst>
          </p:cNvPr>
          <p:cNvSpPr txBox="1"/>
          <p:nvPr/>
        </p:nvSpPr>
        <p:spPr>
          <a:xfrm>
            <a:off x="1858065" y="4110275"/>
            <a:ext cx="9219119" cy="369332"/>
          </a:xfrm>
          <a:prstGeom prst="rect">
            <a:avLst/>
          </a:prstGeom>
          <a:noFill/>
        </p:spPr>
        <p:txBody>
          <a:bodyPr wrap="square" rtlCol="0">
            <a:spAutoFit/>
          </a:bodyPr>
          <a:lstStyle/>
          <a:p>
            <a:r>
              <a:rPr lang="it-IT" dirty="0"/>
              <a:t>gli </a:t>
            </a:r>
            <a:r>
              <a:rPr lang="it-IT" b="1" dirty="0">
                <a:solidFill>
                  <a:srgbClr val="00B050"/>
                </a:solidFill>
              </a:rPr>
              <a:t>uomini</a:t>
            </a:r>
            <a:r>
              <a:rPr lang="it-IT" dirty="0">
                <a:solidFill>
                  <a:srgbClr val="FF0000"/>
                </a:solidFill>
              </a:rPr>
              <a:t> </a:t>
            </a:r>
            <a:r>
              <a:rPr lang="it-IT" dirty="0"/>
              <a:t>sono </a:t>
            </a:r>
            <a:r>
              <a:rPr lang="it-IT" b="1" dirty="0">
                <a:solidFill>
                  <a:srgbClr val="00B050"/>
                </a:solidFill>
              </a:rPr>
              <a:t>mortali</a:t>
            </a:r>
            <a:r>
              <a:rPr lang="it-IT" dirty="0">
                <a:solidFill>
                  <a:srgbClr val="00B050"/>
                </a:solidFill>
              </a:rPr>
              <a:t>                       </a:t>
            </a:r>
            <a:r>
              <a:rPr lang="it-IT" dirty="0"/>
              <a:t>Conclusione</a:t>
            </a:r>
            <a:endParaRPr lang="it-IT" dirty="0">
              <a:solidFill>
                <a:srgbClr val="00B050"/>
              </a:solidFill>
            </a:endParaRPr>
          </a:p>
        </p:txBody>
      </p:sp>
      <p:sp>
        <p:nvSpPr>
          <p:cNvPr id="10" name="CasellaDiTesto 9">
            <a:extLst>
              <a:ext uri="{FF2B5EF4-FFF2-40B4-BE49-F238E27FC236}">
                <a16:creationId xmlns:a16="http://schemas.microsoft.com/office/drawing/2014/main" id="{4ACFF2CD-1CF2-407D-8177-72E48542006C}"/>
              </a:ext>
            </a:extLst>
          </p:cNvPr>
          <p:cNvSpPr txBox="1"/>
          <p:nvPr/>
        </p:nvSpPr>
        <p:spPr>
          <a:xfrm>
            <a:off x="4998584" y="4685522"/>
            <a:ext cx="2194832" cy="369332"/>
          </a:xfrm>
          <a:prstGeom prst="rect">
            <a:avLst/>
          </a:prstGeom>
          <a:noFill/>
        </p:spPr>
        <p:txBody>
          <a:bodyPr wrap="none" rtlCol="0">
            <a:spAutoFit/>
          </a:bodyPr>
          <a:lstStyle/>
          <a:p>
            <a:r>
              <a:rPr lang="it-IT" b="1" dirty="0"/>
              <a:t>Cosa</a:t>
            </a:r>
            <a:r>
              <a:rPr lang="it-IT" dirty="0"/>
              <a:t> </a:t>
            </a:r>
            <a:r>
              <a:rPr lang="it-IT" b="1" dirty="0"/>
              <a:t>è successo?</a:t>
            </a:r>
          </a:p>
        </p:txBody>
      </p:sp>
      <p:sp>
        <p:nvSpPr>
          <p:cNvPr id="12" name="CasellaDiTesto 11">
            <a:extLst>
              <a:ext uri="{FF2B5EF4-FFF2-40B4-BE49-F238E27FC236}">
                <a16:creationId xmlns:a16="http://schemas.microsoft.com/office/drawing/2014/main" id="{7ACE223C-B270-4E2D-884D-1AAFD7D90BC1}"/>
              </a:ext>
            </a:extLst>
          </p:cNvPr>
          <p:cNvSpPr txBox="1"/>
          <p:nvPr/>
        </p:nvSpPr>
        <p:spPr>
          <a:xfrm>
            <a:off x="1557401" y="5054854"/>
            <a:ext cx="9770999" cy="1200329"/>
          </a:xfrm>
          <a:prstGeom prst="rect">
            <a:avLst/>
          </a:prstGeom>
          <a:noFill/>
        </p:spPr>
        <p:txBody>
          <a:bodyPr wrap="square" rtlCol="0">
            <a:spAutoFit/>
          </a:bodyPr>
          <a:lstStyle/>
          <a:p>
            <a:pPr algn="just"/>
            <a:r>
              <a:rPr lang="it-IT" dirty="0"/>
              <a:t>Nella conclusione il termine medio in comune tra le premesse (nell’esempio in rosso) è scomparso, il soggetto della premessa minore è diventato il soggetto della conclusione e il predicato della premessa  maggiore è diventato predicato nella conclusione.</a:t>
            </a:r>
          </a:p>
        </p:txBody>
      </p:sp>
      <p:sp>
        <p:nvSpPr>
          <p:cNvPr id="14" name="CasellaDiTesto 13">
            <a:extLst>
              <a:ext uri="{FF2B5EF4-FFF2-40B4-BE49-F238E27FC236}">
                <a16:creationId xmlns:a16="http://schemas.microsoft.com/office/drawing/2014/main" id="{5451A21B-8453-4BC1-9385-761ED0355C92}"/>
              </a:ext>
            </a:extLst>
          </p:cNvPr>
          <p:cNvSpPr txBox="1"/>
          <p:nvPr/>
        </p:nvSpPr>
        <p:spPr>
          <a:xfrm>
            <a:off x="3194137" y="5875770"/>
            <a:ext cx="8134263" cy="369332"/>
          </a:xfrm>
          <a:prstGeom prst="rect">
            <a:avLst/>
          </a:prstGeom>
          <a:noFill/>
        </p:spPr>
        <p:txBody>
          <a:bodyPr wrap="square" rtlCol="0">
            <a:spAutoFit/>
          </a:bodyPr>
          <a:lstStyle/>
          <a:p>
            <a:r>
              <a:rPr lang="it-IT" dirty="0"/>
              <a:t>Questo tipo di sillogismo è definito di </a:t>
            </a:r>
            <a:r>
              <a:rPr lang="it-IT" b="1" dirty="0"/>
              <a:t>prima figura.</a:t>
            </a:r>
          </a:p>
        </p:txBody>
      </p:sp>
    </p:spTree>
    <p:extLst>
      <p:ext uri="{BB962C8B-B14F-4D97-AF65-F5344CB8AC3E}">
        <p14:creationId xmlns:p14="http://schemas.microsoft.com/office/powerpoint/2010/main" val="22565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P spid="9"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31453F-7D1A-4917-81CA-6D37B7FEB0B2}"/>
              </a:ext>
            </a:extLst>
          </p:cNvPr>
          <p:cNvSpPr>
            <a:spLocks noGrp="1"/>
          </p:cNvSpPr>
          <p:nvPr>
            <p:ph type="title"/>
          </p:nvPr>
        </p:nvSpPr>
        <p:spPr>
          <a:xfrm>
            <a:off x="1640156" y="410279"/>
            <a:ext cx="8911687" cy="1468625"/>
          </a:xfrm>
        </p:spPr>
        <p:txBody>
          <a:bodyPr>
            <a:normAutofit fontScale="90000"/>
          </a:bodyPr>
          <a:lstStyle/>
          <a:p>
            <a:r>
              <a:rPr lang="it-IT" dirty="0"/>
              <a:t>Introduzione al Corso</a:t>
            </a:r>
            <a:br>
              <a:rPr lang="it-IT" sz="900" dirty="0"/>
            </a:br>
            <a:br>
              <a:rPr lang="it-IT" sz="900" dirty="0"/>
            </a:br>
            <a:r>
              <a:rPr lang="it-IT" sz="1800" dirty="0"/>
              <a:t>Docenti: </a:t>
            </a:r>
            <a:br>
              <a:rPr lang="it-IT" sz="1800" dirty="0"/>
            </a:br>
            <a:r>
              <a:rPr lang="it-IT" sz="1800" dirty="0"/>
              <a:t>Prof.ssa Laura Bazzotti</a:t>
            </a:r>
            <a:br>
              <a:rPr lang="it-IT" sz="1800" dirty="0"/>
            </a:br>
            <a:r>
              <a:rPr lang="it-IT" sz="1800" dirty="0"/>
              <a:t>Prof. Paolo Malerba</a:t>
            </a:r>
            <a:br>
              <a:rPr lang="it-IT" sz="1200" dirty="0"/>
            </a:br>
            <a:endParaRPr lang="it-IT" sz="1200" dirty="0"/>
          </a:p>
        </p:txBody>
      </p:sp>
      <p:sp>
        <p:nvSpPr>
          <p:cNvPr id="3" name="Segnaposto contenuto 2">
            <a:extLst>
              <a:ext uri="{FF2B5EF4-FFF2-40B4-BE49-F238E27FC236}">
                <a16:creationId xmlns:a16="http://schemas.microsoft.com/office/drawing/2014/main" id="{1F40A60F-E3D5-4272-8F1E-D9767453478F}"/>
              </a:ext>
            </a:extLst>
          </p:cNvPr>
          <p:cNvSpPr>
            <a:spLocks noGrp="1"/>
          </p:cNvSpPr>
          <p:nvPr>
            <p:ph idx="1"/>
          </p:nvPr>
        </p:nvSpPr>
        <p:spPr>
          <a:xfrm>
            <a:off x="1198338" y="1991638"/>
            <a:ext cx="10388235" cy="4671164"/>
          </a:xfrm>
        </p:spPr>
        <p:txBody>
          <a:bodyPr>
            <a:normAutofit lnSpcReduction="10000"/>
          </a:bodyPr>
          <a:lstStyle/>
          <a:p>
            <a:pPr algn="just"/>
            <a:r>
              <a:rPr lang="it-IT" dirty="0">
                <a:solidFill>
                  <a:srgbClr val="000000"/>
                </a:solidFill>
                <a:latin typeface="Arial" panose="020B0604020202020204" pitchFamily="34" charset="0"/>
              </a:rPr>
              <a:t>Questo corso ha lo scopo di insegnare elementi di base di logica e di tecniche di dimostrazione finalizzate alla programmazione. </a:t>
            </a:r>
          </a:p>
          <a:p>
            <a:pPr algn="just"/>
            <a:r>
              <a:rPr lang="it-IT" dirty="0">
                <a:solidFill>
                  <a:srgbClr val="000000"/>
                </a:solidFill>
                <a:latin typeface="Arial" panose="020B0604020202020204" pitchFamily="34" charset="0"/>
              </a:rPr>
              <a:t>La logica e i calcoli su essa basati, le tecniche di dimostrazione appunto, giocano un ruolo fondamentale, anzi molti ruoli fondamentali nella programmazione. Il primo ruolo `e per la formalizzazione dei requisiti. </a:t>
            </a:r>
          </a:p>
          <a:p>
            <a:pPr algn="just"/>
            <a:r>
              <a:rPr lang="it-IT" dirty="0">
                <a:solidFill>
                  <a:srgbClr val="000000"/>
                </a:solidFill>
                <a:latin typeface="Arial" panose="020B0604020202020204" pitchFamily="34" charset="0"/>
              </a:rPr>
              <a:t>Raramente un programmatore scrive un programma per risolvere un proprio problema. Di solito un programmatore (un team di programmatori) scrive un programma per risolvere un problema posto da altri. La fase di formalizzazione dei requisiti e quella in cui committente e programmatore concordano le caratteristiche attese per il programma da realizzare. è evidente che più precisi sono i requisiti e più certo sarà il risultato, ovvero più facile sarà  la vita del programmatore e più sicura l’accettazione da parte del committente. La logica può aiutare molto in questa fase, consentendo di usare un </a:t>
            </a:r>
            <a:r>
              <a:rPr lang="it-IT" b="1" dirty="0">
                <a:solidFill>
                  <a:srgbClr val="000000"/>
                </a:solidFill>
                <a:latin typeface="Arial" panose="020B0604020202020204" pitchFamily="34" charset="0"/>
              </a:rPr>
              <a:t>linguaggio non ambiguo e con una semantica (significato) ben preciso</a:t>
            </a:r>
            <a:r>
              <a:rPr lang="it-IT" dirty="0">
                <a:solidFill>
                  <a:srgbClr val="000000"/>
                </a:solidFill>
                <a:latin typeface="Arial" panose="020B0604020202020204" pitchFamily="34" charset="0"/>
              </a:rPr>
              <a:t>. Un secondo uso della logica `e poi quello di poter dimostrare proprietà di programmi mediante l’uso di calcoli logici progettati allo scopo (p.e. la logica di </a:t>
            </a:r>
            <a:r>
              <a:rPr lang="it-IT" dirty="0" err="1">
                <a:solidFill>
                  <a:srgbClr val="000000"/>
                </a:solidFill>
                <a:latin typeface="Arial" panose="020B0604020202020204" pitchFamily="34" charset="0"/>
              </a:rPr>
              <a:t>Hoare</a:t>
            </a:r>
            <a:r>
              <a:rPr lang="it-IT" dirty="0">
                <a:solidFill>
                  <a:srgbClr val="000000"/>
                </a:solidFill>
                <a:latin typeface="Arial" panose="020B0604020202020204" pitchFamily="34" charset="0"/>
              </a:rPr>
              <a:t>). </a:t>
            </a:r>
            <a:r>
              <a:rPr lang="it-IT" dirty="0" err="1">
                <a:solidFill>
                  <a:srgbClr val="000000"/>
                </a:solidFill>
                <a:latin typeface="Arial" panose="020B0604020202020204" pitchFamily="34" charset="0"/>
              </a:rPr>
              <a:t>Cè</a:t>
            </a:r>
            <a:r>
              <a:rPr lang="it-IT" dirty="0">
                <a:solidFill>
                  <a:srgbClr val="000000"/>
                </a:solidFill>
                <a:latin typeface="Arial" panose="020B0604020202020204" pitchFamily="34" charset="0"/>
              </a:rPr>
              <a:t> poi il capitolo importantissimo della logica, o meglio di particolari logiche, usabili direttamente come linguaggi di programmazione, per esempio il linguaggio </a:t>
            </a:r>
            <a:r>
              <a:rPr lang="it-IT" dirty="0" err="1">
                <a:solidFill>
                  <a:srgbClr val="000000"/>
                </a:solidFill>
                <a:latin typeface="Arial" panose="020B0604020202020204" pitchFamily="34" charset="0"/>
              </a:rPr>
              <a:t>Prolog</a:t>
            </a:r>
            <a:r>
              <a:rPr lang="it-IT" dirty="0">
                <a:solidFill>
                  <a:srgbClr val="000000"/>
                </a:solidFill>
                <a:latin typeface="Arial" panose="020B0604020202020204" pitchFamily="34" charset="0"/>
              </a:rPr>
              <a:t>.</a:t>
            </a:r>
          </a:p>
        </p:txBody>
      </p:sp>
    </p:spTree>
    <p:extLst>
      <p:ext uri="{BB962C8B-B14F-4D97-AF65-F5344CB8AC3E}">
        <p14:creationId xmlns:p14="http://schemas.microsoft.com/office/powerpoint/2010/main" val="16076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B5AFD74-1F82-4D2E-A762-895B5567C348}"/>
              </a:ext>
            </a:extLst>
          </p:cNvPr>
          <p:cNvSpPr txBox="1">
            <a:spLocks/>
          </p:cNvSpPr>
          <p:nvPr/>
        </p:nvSpPr>
        <p:spPr>
          <a:xfrm>
            <a:off x="1632560" y="164376"/>
            <a:ext cx="9954018"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Le figure del sillogismo</a:t>
            </a:r>
          </a:p>
        </p:txBody>
      </p:sp>
      <p:sp>
        <p:nvSpPr>
          <p:cNvPr id="5" name="CasellaDiTesto 4">
            <a:extLst>
              <a:ext uri="{FF2B5EF4-FFF2-40B4-BE49-F238E27FC236}">
                <a16:creationId xmlns:a16="http://schemas.microsoft.com/office/drawing/2014/main" id="{E12068E5-47B1-4733-981F-B8FD863C596E}"/>
              </a:ext>
            </a:extLst>
          </p:cNvPr>
          <p:cNvSpPr txBox="1"/>
          <p:nvPr/>
        </p:nvSpPr>
        <p:spPr>
          <a:xfrm>
            <a:off x="937733" y="713261"/>
            <a:ext cx="619668" cy="461665"/>
          </a:xfrm>
          <a:prstGeom prst="rect">
            <a:avLst/>
          </a:prstGeom>
          <a:noFill/>
        </p:spPr>
        <p:txBody>
          <a:bodyPr wrap="square" rtlCol="0">
            <a:spAutoFit/>
          </a:bodyPr>
          <a:lstStyle/>
          <a:p>
            <a:r>
              <a:rPr lang="it-IT" sz="2400" b="1" dirty="0">
                <a:solidFill>
                  <a:schemeClr val="bg1"/>
                </a:solidFill>
              </a:rPr>
              <a:t>18</a:t>
            </a:r>
          </a:p>
        </p:txBody>
      </p:sp>
      <p:sp>
        <p:nvSpPr>
          <p:cNvPr id="6" name="CasellaDiTesto 5">
            <a:extLst>
              <a:ext uri="{FF2B5EF4-FFF2-40B4-BE49-F238E27FC236}">
                <a16:creationId xmlns:a16="http://schemas.microsoft.com/office/drawing/2014/main" id="{9071CF40-95A6-4FAF-9C6F-E11B6A883C11}"/>
              </a:ext>
            </a:extLst>
          </p:cNvPr>
          <p:cNvSpPr txBox="1"/>
          <p:nvPr/>
        </p:nvSpPr>
        <p:spPr>
          <a:xfrm>
            <a:off x="1691053" y="792723"/>
            <a:ext cx="8793233" cy="1200329"/>
          </a:xfrm>
          <a:prstGeom prst="rect">
            <a:avLst/>
          </a:prstGeom>
          <a:noFill/>
        </p:spPr>
        <p:txBody>
          <a:bodyPr wrap="square" rtlCol="0">
            <a:spAutoFit/>
          </a:bodyPr>
          <a:lstStyle/>
          <a:p>
            <a:pPr algn="just"/>
            <a:r>
              <a:rPr lang="it-IT" dirty="0"/>
              <a:t>La posizione del termine medio </a:t>
            </a:r>
            <a:r>
              <a:rPr lang="it-IT" b="1" dirty="0">
                <a:solidFill>
                  <a:srgbClr val="FF0000"/>
                </a:solidFill>
              </a:rPr>
              <a:t>M</a:t>
            </a:r>
            <a:r>
              <a:rPr lang="it-IT" dirty="0"/>
              <a:t> rispetto al predicato </a:t>
            </a:r>
            <a:r>
              <a:rPr lang="it-IT" b="1" dirty="0">
                <a:solidFill>
                  <a:srgbClr val="00B050"/>
                </a:solidFill>
              </a:rPr>
              <a:t>P</a:t>
            </a:r>
            <a:r>
              <a:rPr lang="it-IT" dirty="0"/>
              <a:t> nella premessa maggiore e al soggetto </a:t>
            </a:r>
            <a:r>
              <a:rPr lang="it-IT" b="1" dirty="0">
                <a:solidFill>
                  <a:srgbClr val="0070C0"/>
                </a:solidFill>
              </a:rPr>
              <a:t>S</a:t>
            </a:r>
            <a:r>
              <a:rPr lang="it-IT" dirty="0"/>
              <a:t> nella premessa minore determina la </a:t>
            </a:r>
            <a:r>
              <a:rPr lang="it-IT" b="1" dirty="0"/>
              <a:t>figura</a:t>
            </a:r>
            <a:r>
              <a:rPr lang="it-IT" dirty="0"/>
              <a:t> (il tipo) di sillogismo.</a:t>
            </a:r>
          </a:p>
          <a:p>
            <a:pPr algn="just"/>
            <a:endParaRPr lang="it-IT" dirty="0"/>
          </a:p>
        </p:txBody>
      </p:sp>
      <p:graphicFrame>
        <p:nvGraphicFramePr>
          <p:cNvPr id="7" name="Tabella 7">
            <a:extLst>
              <a:ext uri="{FF2B5EF4-FFF2-40B4-BE49-F238E27FC236}">
                <a16:creationId xmlns:a16="http://schemas.microsoft.com/office/drawing/2014/main" id="{293CD763-481E-45E9-B2FA-511EC52043E2}"/>
              </a:ext>
            </a:extLst>
          </p:cNvPr>
          <p:cNvGraphicFramePr>
            <a:graphicFrameLocks noGrp="1"/>
          </p:cNvGraphicFramePr>
          <p:nvPr>
            <p:extLst>
              <p:ext uri="{D42A27DB-BD31-4B8C-83A1-F6EECF244321}">
                <p14:modId xmlns:p14="http://schemas.microsoft.com/office/powerpoint/2010/main" val="1300744302"/>
              </p:ext>
            </p:extLst>
          </p:nvPr>
        </p:nvGraphicFramePr>
        <p:xfrm>
          <a:off x="1247568" y="1723234"/>
          <a:ext cx="4364092" cy="1463040"/>
        </p:xfrm>
        <a:graphic>
          <a:graphicData uri="http://schemas.openxmlformats.org/drawingml/2006/table">
            <a:tbl>
              <a:tblPr firstRow="1" bandRow="1">
                <a:tableStyleId>{5C22544A-7EE6-4342-B048-85BDC9FD1C3A}</a:tableStyleId>
              </a:tblPr>
              <a:tblGrid>
                <a:gridCol w="659043">
                  <a:extLst>
                    <a:ext uri="{9D8B030D-6E8A-4147-A177-3AD203B41FA5}">
                      <a16:colId xmlns:a16="http://schemas.microsoft.com/office/drawing/2014/main" val="1708166880"/>
                    </a:ext>
                  </a:extLst>
                </a:gridCol>
                <a:gridCol w="3705049">
                  <a:extLst>
                    <a:ext uri="{9D8B030D-6E8A-4147-A177-3AD203B41FA5}">
                      <a16:colId xmlns:a16="http://schemas.microsoft.com/office/drawing/2014/main" val="3271815304"/>
                    </a:ext>
                  </a:extLst>
                </a:gridCol>
              </a:tblGrid>
              <a:tr h="326916">
                <a:tc gridSpan="2">
                  <a:txBody>
                    <a:bodyPr/>
                    <a:lstStyle/>
                    <a:p>
                      <a:pPr algn="ctr"/>
                      <a:r>
                        <a:rPr lang="it-IT" dirty="0"/>
                        <a:t>Prima figura</a:t>
                      </a:r>
                    </a:p>
                  </a:txBody>
                  <a:tcPr/>
                </a:tc>
                <a:tc hMerge="1">
                  <a:txBody>
                    <a:bodyPr/>
                    <a:lstStyle/>
                    <a:p>
                      <a:endParaRPr lang="it-IT" dirty="0"/>
                    </a:p>
                  </a:txBody>
                  <a:tcPr/>
                </a:tc>
                <a:extLst>
                  <a:ext uri="{0D108BD9-81ED-4DB2-BD59-A6C34878D82A}">
                    <a16:rowId xmlns:a16="http://schemas.microsoft.com/office/drawing/2014/main" val="2229032654"/>
                  </a:ext>
                </a:extLst>
              </a:tr>
              <a:tr h="326916">
                <a:tc>
                  <a:txBody>
                    <a:bodyPr/>
                    <a:lstStyle/>
                    <a:p>
                      <a:r>
                        <a:rPr lang="it-IT" b="1" dirty="0">
                          <a:solidFill>
                            <a:srgbClr val="FF0000"/>
                          </a:solidFill>
                        </a:rPr>
                        <a:t>M</a:t>
                      </a:r>
                      <a:r>
                        <a:rPr lang="it-IT" b="1" dirty="0">
                          <a:solidFill>
                            <a:srgbClr val="00B050"/>
                          </a:solidFill>
                        </a:rPr>
                        <a:t>P</a:t>
                      </a:r>
                    </a:p>
                  </a:txBody>
                  <a:tcPr/>
                </a:tc>
                <a:tc>
                  <a:txBody>
                    <a:bodyPr/>
                    <a:lstStyle/>
                    <a:p>
                      <a:r>
                        <a:rPr lang="it-IT" b="1" dirty="0">
                          <a:solidFill>
                            <a:schemeClr val="tx1"/>
                          </a:solidFill>
                        </a:rPr>
                        <a:t>Tutti gli </a:t>
                      </a:r>
                      <a:r>
                        <a:rPr lang="it-IT" b="1" dirty="0">
                          <a:solidFill>
                            <a:srgbClr val="FF0000"/>
                          </a:solidFill>
                        </a:rPr>
                        <a:t>uomini </a:t>
                      </a:r>
                      <a:r>
                        <a:rPr lang="it-IT" b="1" dirty="0">
                          <a:solidFill>
                            <a:schemeClr val="tx1"/>
                          </a:solidFill>
                        </a:rPr>
                        <a:t>sono</a:t>
                      </a:r>
                      <a:r>
                        <a:rPr lang="it-IT" b="1" dirty="0">
                          <a:solidFill>
                            <a:srgbClr val="00B050"/>
                          </a:solidFill>
                        </a:rPr>
                        <a:t> intelligenti</a:t>
                      </a:r>
                    </a:p>
                  </a:txBody>
                  <a:tcPr/>
                </a:tc>
                <a:extLst>
                  <a:ext uri="{0D108BD9-81ED-4DB2-BD59-A6C34878D82A}">
                    <a16:rowId xmlns:a16="http://schemas.microsoft.com/office/drawing/2014/main" val="4262595820"/>
                  </a:ext>
                </a:extLst>
              </a:tr>
              <a:tr h="326916">
                <a:tc>
                  <a:txBody>
                    <a:bodyPr/>
                    <a:lstStyle/>
                    <a:p>
                      <a:r>
                        <a:rPr lang="it-IT" b="1" dirty="0">
                          <a:solidFill>
                            <a:srgbClr val="0070C0"/>
                          </a:solidFill>
                        </a:rPr>
                        <a:t>S</a:t>
                      </a:r>
                      <a:r>
                        <a:rPr lang="it-IT" b="1" dirty="0">
                          <a:solidFill>
                            <a:srgbClr val="FF0000"/>
                          </a:solidFill>
                        </a:rPr>
                        <a:t>M</a:t>
                      </a:r>
                      <a:endParaRPr lang="it-IT" b="1" dirty="0">
                        <a:solidFill>
                          <a:srgbClr val="0070C0"/>
                        </a:solidFill>
                      </a:endParaRPr>
                    </a:p>
                  </a:txBody>
                  <a:tcPr/>
                </a:tc>
                <a:tc>
                  <a:txBody>
                    <a:bodyPr/>
                    <a:lstStyle/>
                    <a:p>
                      <a:r>
                        <a:rPr lang="it-IT" b="1" dirty="0">
                          <a:solidFill>
                            <a:schemeClr val="tx1"/>
                          </a:solidFill>
                        </a:rPr>
                        <a:t>Tutti i </a:t>
                      </a:r>
                      <a:r>
                        <a:rPr lang="it-IT" b="1" dirty="0">
                          <a:solidFill>
                            <a:srgbClr val="0070C0"/>
                          </a:solidFill>
                        </a:rPr>
                        <a:t>cretesi </a:t>
                      </a:r>
                      <a:r>
                        <a:rPr lang="it-IT" b="1" dirty="0">
                          <a:solidFill>
                            <a:schemeClr val="tx1"/>
                          </a:solidFill>
                        </a:rPr>
                        <a:t>sono</a:t>
                      </a:r>
                      <a:r>
                        <a:rPr lang="it-IT" b="1" dirty="0">
                          <a:solidFill>
                            <a:srgbClr val="0070C0"/>
                          </a:solidFill>
                        </a:rPr>
                        <a:t> </a:t>
                      </a:r>
                      <a:r>
                        <a:rPr lang="it-IT" b="1" dirty="0">
                          <a:solidFill>
                            <a:srgbClr val="FF0000"/>
                          </a:solidFill>
                        </a:rPr>
                        <a:t>uomini</a:t>
                      </a:r>
                    </a:p>
                  </a:txBody>
                  <a:tcPr/>
                </a:tc>
                <a:extLst>
                  <a:ext uri="{0D108BD9-81ED-4DB2-BD59-A6C34878D82A}">
                    <a16:rowId xmlns:a16="http://schemas.microsoft.com/office/drawing/2014/main" val="1254019688"/>
                  </a:ext>
                </a:extLst>
              </a:tr>
              <a:tr h="326916">
                <a:tc>
                  <a:txBody>
                    <a:bodyPr/>
                    <a:lstStyle/>
                    <a:p>
                      <a:r>
                        <a:rPr lang="it-IT" b="1" dirty="0">
                          <a:solidFill>
                            <a:srgbClr val="0070C0"/>
                          </a:solidFill>
                        </a:rPr>
                        <a:t>S</a:t>
                      </a:r>
                      <a:r>
                        <a:rPr lang="it-IT" b="1" dirty="0">
                          <a:solidFill>
                            <a:srgbClr val="00B050"/>
                          </a:solidFill>
                        </a:rPr>
                        <a:t>P</a:t>
                      </a:r>
                      <a:endParaRPr lang="it-IT" dirty="0"/>
                    </a:p>
                  </a:txBody>
                  <a:tcPr/>
                </a:tc>
                <a:tc>
                  <a:txBody>
                    <a:bodyPr/>
                    <a:lstStyle/>
                    <a:p>
                      <a:r>
                        <a:rPr lang="it-IT" b="1" dirty="0">
                          <a:solidFill>
                            <a:schemeClr val="tx1"/>
                          </a:solidFill>
                        </a:rPr>
                        <a:t>Tutti i </a:t>
                      </a:r>
                      <a:r>
                        <a:rPr lang="it-IT" b="1" dirty="0">
                          <a:solidFill>
                            <a:srgbClr val="0070C0"/>
                          </a:solidFill>
                        </a:rPr>
                        <a:t>cretesi </a:t>
                      </a:r>
                      <a:r>
                        <a:rPr lang="it-IT" b="1" dirty="0">
                          <a:solidFill>
                            <a:schemeClr val="tx1"/>
                          </a:solidFill>
                        </a:rPr>
                        <a:t>sono</a:t>
                      </a:r>
                      <a:r>
                        <a:rPr lang="it-IT" b="1" dirty="0">
                          <a:solidFill>
                            <a:srgbClr val="0070C0"/>
                          </a:solidFill>
                        </a:rPr>
                        <a:t> </a:t>
                      </a:r>
                      <a:r>
                        <a:rPr lang="it-IT" b="1" dirty="0">
                          <a:solidFill>
                            <a:srgbClr val="00B050"/>
                          </a:solidFill>
                        </a:rPr>
                        <a:t>intelligenti</a:t>
                      </a:r>
                      <a:endParaRPr lang="it-IT" dirty="0"/>
                    </a:p>
                  </a:txBody>
                  <a:tcPr/>
                </a:tc>
                <a:extLst>
                  <a:ext uri="{0D108BD9-81ED-4DB2-BD59-A6C34878D82A}">
                    <a16:rowId xmlns:a16="http://schemas.microsoft.com/office/drawing/2014/main" val="2048424402"/>
                  </a:ext>
                </a:extLst>
              </a:tr>
            </a:tbl>
          </a:graphicData>
        </a:graphic>
      </p:graphicFrame>
      <p:graphicFrame>
        <p:nvGraphicFramePr>
          <p:cNvPr id="8" name="Tabella 7">
            <a:extLst>
              <a:ext uri="{FF2B5EF4-FFF2-40B4-BE49-F238E27FC236}">
                <a16:creationId xmlns:a16="http://schemas.microsoft.com/office/drawing/2014/main" id="{096EC3B4-CDA0-4C95-B3D2-CF341911D41C}"/>
              </a:ext>
            </a:extLst>
          </p:cNvPr>
          <p:cNvGraphicFramePr>
            <a:graphicFrameLocks noGrp="1"/>
          </p:cNvGraphicFramePr>
          <p:nvPr>
            <p:extLst>
              <p:ext uri="{D42A27DB-BD31-4B8C-83A1-F6EECF244321}">
                <p14:modId xmlns:p14="http://schemas.microsoft.com/office/powerpoint/2010/main" val="492920623"/>
              </p:ext>
            </p:extLst>
          </p:nvPr>
        </p:nvGraphicFramePr>
        <p:xfrm>
          <a:off x="5994950" y="1723234"/>
          <a:ext cx="4564490" cy="1463040"/>
        </p:xfrm>
        <a:graphic>
          <a:graphicData uri="http://schemas.openxmlformats.org/drawingml/2006/table">
            <a:tbl>
              <a:tblPr firstRow="1" bandRow="1">
                <a:tableStyleId>{5C22544A-7EE6-4342-B048-85BDC9FD1C3A}</a:tableStyleId>
              </a:tblPr>
              <a:tblGrid>
                <a:gridCol w="762389">
                  <a:extLst>
                    <a:ext uri="{9D8B030D-6E8A-4147-A177-3AD203B41FA5}">
                      <a16:colId xmlns:a16="http://schemas.microsoft.com/office/drawing/2014/main" val="1708166880"/>
                    </a:ext>
                  </a:extLst>
                </a:gridCol>
                <a:gridCol w="3802101">
                  <a:extLst>
                    <a:ext uri="{9D8B030D-6E8A-4147-A177-3AD203B41FA5}">
                      <a16:colId xmlns:a16="http://schemas.microsoft.com/office/drawing/2014/main" val="3271815304"/>
                    </a:ext>
                  </a:extLst>
                </a:gridCol>
              </a:tblGrid>
              <a:tr h="317385">
                <a:tc gridSpan="2">
                  <a:txBody>
                    <a:bodyPr/>
                    <a:lstStyle/>
                    <a:p>
                      <a:pPr algn="ctr"/>
                      <a:r>
                        <a:rPr lang="it-IT" dirty="0"/>
                        <a:t>Seconda Figura</a:t>
                      </a:r>
                    </a:p>
                  </a:txBody>
                  <a:tcPr/>
                </a:tc>
                <a:tc hMerge="1">
                  <a:txBody>
                    <a:bodyPr/>
                    <a:lstStyle/>
                    <a:p>
                      <a:endParaRPr lang="it-IT" dirty="0"/>
                    </a:p>
                  </a:txBody>
                  <a:tcPr/>
                </a:tc>
                <a:extLst>
                  <a:ext uri="{0D108BD9-81ED-4DB2-BD59-A6C34878D82A}">
                    <a16:rowId xmlns:a16="http://schemas.microsoft.com/office/drawing/2014/main" val="2229032654"/>
                  </a:ext>
                </a:extLst>
              </a:tr>
              <a:tr h="32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00B050"/>
                          </a:solidFill>
                        </a:rPr>
                        <a:t>P</a:t>
                      </a:r>
                      <a:r>
                        <a:rPr lang="it-IT" b="1" dirty="0">
                          <a:solidFill>
                            <a:srgbClr val="FF0000"/>
                          </a:solidFill>
                        </a:rPr>
                        <a:t>M</a:t>
                      </a:r>
                      <a:endParaRPr lang="it-IT" b="1"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chemeClr val="tx1"/>
                          </a:solidFill>
                        </a:rPr>
                        <a:t>Nessuna </a:t>
                      </a:r>
                      <a:r>
                        <a:rPr lang="it-IT" b="1" dirty="0">
                          <a:solidFill>
                            <a:srgbClr val="00B050"/>
                          </a:solidFill>
                        </a:rPr>
                        <a:t>pietra</a:t>
                      </a:r>
                      <a:r>
                        <a:rPr lang="it-IT" b="1" dirty="0">
                          <a:solidFill>
                            <a:srgbClr val="0070C0"/>
                          </a:solidFill>
                        </a:rPr>
                        <a:t> </a:t>
                      </a:r>
                      <a:r>
                        <a:rPr lang="it-IT" b="1" dirty="0">
                          <a:solidFill>
                            <a:schemeClr val="tx1"/>
                          </a:solidFill>
                        </a:rPr>
                        <a:t>è</a:t>
                      </a:r>
                      <a:r>
                        <a:rPr lang="it-IT" b="1" dirty="0">
                          <a:solidFill>
                            <a:srgbClr val="0070C0"/>
                          </a:solidFill>
                        </a:rPr>
                        <a:t> </a:t>
                      </a:r>
                      <a:r>
                        <a:rPr lang="it-IT" b="1" dirty="0">
                          <a:solidFill>
                            <a:srgbClr val="FF0000"/>
                          </a:solidFill>
                        </a:rPr>
                        <a:t>animale</a:t>
                      </a:r>
                    </a:p>
                  </a:txBody>
                  <a:tcPr/>
                </a:tc>
                <a:extLst>
                  <a:ext uri="{0D108BD9-81ED-4DB2-BD59-A6C34878D82A}">
                    <a16:rowId xmlns:a16="http://schemas.microsoft.com/office/drawing/2014/main" val="4262595820"/>
                  </a:ext>
                </a:extLst>
              </a:tr>
              <a:tr h="32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0070C0"/>
                          </a:solidFill>
                        </a:rPr>
                        <a:t>S</a:t>
                      </a:r>
                      <a:r>
                        <a:rPr lang="it-IT" b="1" dirty="0">
                          <a:solidFill>
                            <a:srgbClr val="FF0000"/>
                          </a:solidFill>
                        </a:rPr>
                        <a:t>M</a:t>
                      </a:r>
                      <a:endParaRPr lang="it-IT" b="1" dirty="0">
                        <a:solidFill>
                          <a:srgbClr val="0070C0"/>
                        </a:solidFill>
                      </a:endParaRPr>
                    </a:p>
                  </a:txBody>
                  <a:tcPr/>
                </a:tc>
                <a:tc>
                  <a:txBody>
                    <a:bodyPr/>
                    <a:lstStyle/>
                    <a:p>
                      <a:r>
                        <a:rPr lang="it-IT" b="1" dirty="0"/>
                        <a:t>Tutti gli </a:t>
                      </a:r>
                      <a:r>
                        <a:rPr lang="it-IT" b="1" dirty="0">
                          <a:solidFill>
                            <a:srgbClr val="0070C0"/>
                          </a:solidFill>
                        </a:rPr>
                        <a:t>uomini </a:t>
                      </a:r>
                      <a:r>
                        <a:rPr lang="it-IT" b="1" dirty="0"/>
                        <a:t>sono</a:t>
                      </a:r>
                      <a:r>
                        <a:rPr lang="it-IT" dirty="0"/>
                        <a:t> </a:t>
                      </a:r>
                      <a:r>
                        <a:rPr lang="it-IT" b="1" dirty="0">
                          <a:solidFill>
                            <a:srgbClr val="FF0000"/>
                          </a:solidFill>
                        </a:rPr>
                        <a:t>animali</a:t>
                      </a:r>
                    </a:p>
                  </a:txBody>
                  <a:tcPr/>
                </a:tc>
                <a:extLst>
                  <a:ext uri="{0D108BD9-81ED-4DB2-BD59-A6C34878D82A}">
                    <a16:rowId xmlns:a16="http://schemas.microsoft.com/office/drawing/2014/main" val="1254019688"/>
                  </a:ext>
                </a:extLst>
              </a:tr>
              <a:tr h="32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0070C0"/>
                          </a:solidFill>
                        </a:rPr>
                        <a:t>S</a:t>
                      </a:r>
                      <a:r>
                        <a:rPr lang="it-IT" b="1" dirty="0">
                          <a:solidFill>
                            <a:srgbClr val="00B050"/>
                          </a:solidFill>
                        </a:rPr>
                        <a:t>P</a:t>
                      </a:r>
                      <a:endParaRPr lang="it-IT" dirty="0"/>
                    </a:p>
                  </a:txBody>
                  <a:tcPr/>
                </a:tc>
                <a:tc>
                  <a:txBody>
                    <a:bodyPr/>
                    <a:lstStyle/>
                    <a:p>
                      <a:r>
                        <a:rPr lang="it-IT" b="1" dirty="0"/>
                        <a:t>Nessun</a:t>
                      </a:r>
                      <a:r>
                        <a:rPr lang="it-IT" b="1" dirty="0">
                          <a:solidFill>
                            <a:srgbClr val="0070C0"/>
                          </a:solidFill>
                        </a:rPr>
                        <a:t> uomo </a:t>
                      </a:r>
                      <a:r>
                        <a:rPr lang="it-IT" b="1" dirty="0"/>
                        <a:t>è </a:t>
                      </a:r>
                      <a:r>
                        <a:rPr lang="it-IT" b="1" dirty="0">
                          <a:solidFill>
                            <a:srgbClr val="00B050"/>
                          </a:solidFill>
                        </a:rPr>
                        <a:t>pietra</a:t>
                      </a:r>
                    </a:p>
                  </a:txBody>
                  <a:tcPr/>
                </a:tc>
                <a:extLst>
                  <a:ext uri="{0D108BD9-81ED-4DB2-BD59-A6C34878D82A}">
                    <a16:rowId xmlns:a16="http://schemas.microsoft.com/office/drawing/2014/main" val="2048424402"/>
                  </a:ext>
                </a:extLst>
              </a:tr>
            </a:tbl>
          </a:graphicData>
        </a:graphic>
      </p:graphicFrame>
      <p:graphicFrame>
        <p:nvGraphicFramePr>
          <p:cNvPr id="9" name="Tabella 7">
            <a:extLst>
              <a:ext uri="{FF2B5EF4-FFF2-40B4-BE49-F238E27FC236}">
                <a16:creationId xmlns:a16="http://schemas.microsoft.com/office/drawing/2014/main" id="{00EEF3F3-B98A-4456-A2B4-4CB41F8EC140}"/>
              </a:ext>
            </a:extLst>
          </p:cNvPr>
          <p:cNvGraphicFramePr>
            <a:graphicFrameLocks noGrp="1"/>
          </p:cNvGraphicFramePr>
          <p:nvPr>
            <p:extLst>
              <p:ext uri="{D42A27DB-BD31-4B8C-83A1-F6EECF244321}">
                <p14:modId xmlns:p14="http://schemas.microsoft.com/office/powerpoint/2010/main" val="3429020411"/>
              </p:ext>
            </p:extLst>
          </p:nvPr>
        </p:nvGraphicFramePr>
        <p:xfrm>
          <a:off x="1247568" y="4190776"/>
          <a:ext cx="4364092" cy="1463040"/>
        </p:xfrm>
        <a:graphic>
          <a:graphicData uri="http://schemas.openxmlformats.org/drawingml/2006/table">
            <a:tbl>
              <a:tblPr firstRow="1" bandRow="1">
                <a:tableStyleId>{5C22544A-7EE6-4342-B048-85BDC9FD1C3A}</a:tableStyleId>
              </a:tblPr>
              <a:tblGrid>
                <a:gridCol w="729999">
                  <a:extLst>
                    <a:ext uri="{9D8B030D-6E8A-4147-A177-3AD203B41FA5}">
                      <a16:colId xmlns:a16="http://schemas.microsoft.com/office/drawing/2014/main" val="1708166880"/>
                    </a:ext>
                  </a:extLst>
                </a:gridCol>
                <a:gridCol w="3634093">
                  <a:extLst>
                    <a:ext uri="{9D8B030D-6E8A-4147-A177-3AD203B41FA5}">
                      <a16:colId xmlns:a16="http://schemas.microsoft.com/office/drawing/2014/main" val="3271815304"/>
                    </a:ext>
                  </a:extLst>
                </a:gridCol>
              </a:tblGrid>
              <a:tr h="326916">
                <a:tc gridSpan="2">
                  <a:txBody>
                    <a:bodyPr/>
                    <a:lstStyle/>
                    <a:p>
                      <a:pPr algn="ctr"/>
                      <a:r>
                        <a:rPr lang="it-IT" dirty="0"/>
                        <a:t>Terza figura</a:t>
                      </a:r>
                    </a:p>
                  </a:txBody>
                  <a:tcPr/>
                </a:tc>
                <a:tc hMerge="1">
                  <a:txBody>
                    <a:bodyPr/>
                    <a:lstStyle/>
                    <a:p>
                      <a:endParaRPr lang="it-IT" dirty="0"/>
                    </a:p>
                  </a:txBody>
                  <a:tcPr/>
                </a:tc>
                <a:extLst>
                  <a:ext uri="{0D108BD9-81ED-4DB2-BD59-A6C34878D82A}">
                    <a16:rowId xmlns:a16="http://schemas.microsoft.com/office/drawing/2014/main" val="2229032654"/>
                  </a:ext>
                </a:extLst>
              </a:tr>
              <a:tr h="32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FF0000"/>
                          </a:solidFill>
                        </a:rPr>
                        <a:t>M</a:t>
                      </a:r>
                      <a:r>
                        <a:rPr lang="it-IT" b="1" dirty="0">
                          <a:solidFill>
                            <a:srgbClr val="00B050"/>
                          </a:solidFill>
                        </a:rPr>
                        <a:t>P</a:t>
                      </a:r>
                    </a:p>
                  </a:txBody>
                  <a:tcPr/>
                </a:tc>
                <a:tc>
                  <a:txBody>
                    <a:bodyPr/>
                    <a:lstStyle/>
                    <a:p>
                      <a:r>
                        <a:rPr lang="it-IT" b="1" dirty="0">
                          <a:solidFill>
                            <a:schemeClr val="tx1"/>
                          </a:solidFill>
                        </a:rPr>
                        <a:t>Tutte le</a:t>
                      </a:r>
                      <a:r>
                        <a:rPr lang="it-IT" b="1" dirty="0">
                          <a:solidFill>
                            <a:srgbClr val="FF0000"/>
                          </a:solidFill>
                        </a:rPr>
                        <a:t> api </a:t>
                      </a:r>
                      <a:r>
                        <a:rPr lang="it-IT" b="1" dirty="0"/>
                        <a:t>sono </a:t>
                      </a:r>
                      <a:r>
                        <a:rPr lang="it-IT" b="1" dirty="0">
                          <a:solidFill>
                            <a:srgbClr val="00B050"/>
                          </a:solidFill>
                        </a:rPr>
                        <a:t>insetti</a:t>
                      </a:r>
                    </a:p>
                  </a:txBody>
                  <a:tcPr/>
                </a:tc>
                <a:extLst>
                  <a:ext uri="{0D108BD9-81ED-4DB2-BD59-A6C34878D82A}">
                    <a16:rowId xmlns:a16="http://schemas.microsoft.com/office/drawing/2014/main" val="4262595820"/>
                  </a:ext>
                </a:extLst>
              </a:tr>
              <a:tr h="32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FF0000"/>
                          </a:solidFill>
                        </a:rPr>
                        <a:t>M</a:t>
                      </a:r>
                      <a:r>
                        <a:rPr lang="it-IT" b="1" dirty="0">
                          <a:solidFill>
                            <a:srgbClr val="0070C0"/>
                          </a:solidFill>
                        </a:rPr>
                        <a:t>S</a:t>
                      </a:r>
                    </a:p>
                  </a:txBody>
                  <a:tcPr/>
                </a:tc>
                <a:tc>
                  <a:txBody>
                    <a:bodyPr/>
                    <a:lstStyle/>
                    <a:p>
                      <a:r>
                        <a:rPr lang="it-IT" b="1" dirty="0">
                          <a:solidFill>
                            <a:schemeClr val="tx1"/>
                          </a:solidFill>
                        </a:rPr>
                        <a:t>Tutte le</a:t>
                      </a:r>
                      <a:r>
                        <a:rPr lang="it-IT" b="1" dirty="0">
                          <a:solidFill>
                            <a:srgbClr val="FF0000"/>
                          </a:solidFill>
                        </a:rPr>
                        <a:t> api </a:t>
                      </a:r>
                      <a:r>
                        <a:rPr lang="it-IT" b="1" dirty="0"/>
                        <a:t>sono </a:t>
                      </a:r>
                      <a:r>
                        <a:rPr lang="it-IT" b="1" dirty="0">
                          <a:solidFill>
                            <a:srgbClr val="0070C0"/>
                          </a:solidFill>
                        </a:rPr>
                        <a:t>animali alati</a:t>
                      </a:r>
                    </a:p>
                  </a:txBody>
                  <a:tcPr/>
                </a:tc>
                <a:extLst>
                  <a:ext uri="{0D108BD9-81ED-4DB2-BD59-A6C34878D82A}">
                    <a16:rowId xmlns:a16="http://schemas.microsoft.com/office/drawing/2014/main" val="1254019688"/>
                  </a:ext>
                </a:extLst>
              </a:tr>
              <a:tr h="32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0070C0"/>
                          </a:solidFill>
                        </a:rPr>
                        <a:t>S</a:t>
                      </a:r>
                      <a:r>
                        <a:rPr lang="it-IT" b="1" dirty="0">
                          <a:solidFill>
                            <a:srgbClr val="00B050"/>
                          </a:solidFill>
                        </a:rPr>
                        <a:t>P</a:t>
                      </a:r>
                      <a:endParaRPr lang="it-IT" dirty="0"/>
                    </a:p>
                  </a:txBody>
                  <a:tcPr/>
                </a:tc>
                <a:tc>
                  <a:txBody>
                    <a:bodyPr/>
                    <a:lstStyle/>
                    <a:p>
                      <a:r>
                        <a:rPr lang="it-IT" b="1" dirty="0"/>
                        <a:t>Alcuni</a:t>
                      </a:r>
                      <a:r>
                        <a:rPr lang="it-IT" dirty="0"/>
                        <a:t> </a:t>
                      </a:r>
                      <a:r>
                        <a:rPr lang="it-IT" b="1" dirty="0">
                          <a:solidFill>
                            <a:srgbClr val="0070C0"/>
                          </a:solidFill>
                        </a:rPr>
                        <a:t>animali</a:t>
                      </a:r>
                      <a:r>
                        <a:rPr lang="it-IT" dirty="0">
                          <a:solidFill>
                            <a:srgbClr val="0070C0"/>
                          </a:solidFill>
                        </a:rPr>
                        <a:t> </a:t>
                      </a:r>
                      <a:r>
                        <a:rPr lang="it-IT" b="1" dirty="0">
                          <a:solidFill>
                            <a:srgbClr val="0070C0"/>
                          </a:solidFill>
                        </a:rPr>
                        <a:t>alati</a:t>
                      </a:r>
                      <a:r>
                        <a:rPr lang="it-IT" dirty="0">
                          <a:solidFill>
                            <a:srgbClr val="0070C0"/>
                          </a:solidFill>
                        </a:rPr>
                        <a:t> </a:t>
                      </a:r>
                      <a:r>
                        <a:rPr lang="it-IT" b="1" dirty="0"/>
                        <a:t>sono</a:t>
                      </a:r>
                      <a:r>
                        <a:rPr lang="it-IT" dirty="0"/>
                        <a:t> </a:t>
                      </a:r>
                      <a:r>
                        <a:rPr lang="it-IT" b="1" dirty="0">
                          <a:solidFill>
                            <a:srgbClr val="00B050"/>
                          </a:solidFill>
                        </a:rPr>
                        <a:t>insetti</a:t>
                      </a:r>
                    </a:p>
                  </a:txBody>
                  <a:tcPr/>
                </a:tc>
                <a:extLst>
                  <a:ext uri="{0D108BD9-81ED-4DB2-BD59-A6C34878D82A}">
                    <a16:rowId xmlns:a16="http://schemas.microsoft.com/office/drawing/2014/main" val="2048424402"/>
                  </a:ext>
                </a:extLst>
              </a:tr>
            </a:tbl>
          </a:graphicData>
        </a:graphic>
      </p:graphicFrame>
      <p:graphicFrame>
        <p:nvGraphicFramePr>
          <p:cNvPr id="10" name="Tabella 7">
            <a:extLst>
              <a:ext uri="{FF2B5EF4-FFF2-40B4-BE49-F238E27FC236}">
                <a16:creationId xmlns:a16="http://schemas.microsoft.com/office/drawing/2014/main" id="{7F0DEF3B-FE8C-452D-98B9-E1D08B9B34CD}"/>
              </a:ext>
            </a:extLst>
          </p:cNvPr>
          <p:cNvGraphicFramePr>
            <a:graphicFrameLocks noGrp="1"/>
          </p:cNvGraphicFramePr>
          <p:nvPr>
            <p:extLst>
              <p:ext uri="{D42A27DB-BD31-4B8C-83A1-F6EECF244321}">
                <p14:modId xmlns:p14="http://schemas.microsoft.com/office/powerpoint/2010/main" val="4259313852"/>
              </p:ext>
            </p:extLst>
          </p:nvPr>
        </p:nvGraphicFramePr>
        <p:xfrm>
          <a:off x="5994949" y="4146948"/>
          <a:ext cx="4564491" cy="1480984"/>
        </p:xfrm>
        <a:graphic>
          <a:graphicData uri="http://schemas.openxmlformats.org/drawingml/2006/table">
            <a:tbl>
              <a:tblPr firstRow="1" bandRow="1">
                <a:tableStyleId>{5C22544A-7EE6-4342-B048-85BDC9FD1C3A}</a:tableStyleId>
              </a:tblPr>
              <a:tblGrid>
                <a:gridCol w="547904">
                  <a:extLst>
                    <a:ext uri="{9D8B030D-6E8A-4147-A177-3AD203B41FA5}">
                      <a16:colId xmlns:a16="http://schemas.microsoft.com/office/drawing/2014/main" val="1708166880"/>
                    </a:ext>
                  </a:extLst>
                </a:gridCol>
                <a:gridCol w="4016587">
                  <a:extLst>
                    <a:ext uri="{9D8B030D-6E8A-4147-A177-3AD203B41FA5}">
                      <a16:colId xmlns:a16="http://schemas.microsoft.com/office/drawing/2014/main" val="3271815304"/>
                    </a:ext>
                  </a:extLst>
                </a:gridCol>
              </a:tblGrid>
              <a:tr h="326916">
                <a:tc gridSpan="2">
                  <a:txBody>
                    <a:bodyPr/>
                    <a:lstStyle/>
                    <a:p>
                      <a:pPr algn="ctr"/>
                      <a:r>
                        <a:rPr lang="it-IT" dirty="0"/>
                        <a:t>Quarta figura</a:t>
                      </a:r>
                    </a:p>
                  </a:txBody>
                  <a:tcPr/>
                </a:tc>
                <a:tc hMerge="1">
                  <a:txBody>
                    <a:bodyPr/>
                    <a:lstStyle/>
                    <a:p>
                      <a:endParaRPr lang="it-IT" dirty="0"/>
                    </a:p>
                  </a:txBody>
                  <a:tcPr/>
                </a:tc>
                <a:extLst>
                  <a:ext uri="{0D108BD9-81ED-4DB2-BD59-A6C34878D82A}">
                    <a16:rowId xmlns:a16="http://schemas.microsoft.com/office/drawing/2014/main" val="2229032654"/>
                  </a:ext>
                </a:extLst>
              </a:tr>
              <a:tr h="3837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00B050"/>
                          </a:solidFill>
                        </a:rPr>
                        <a:t>P</a:t>
                      </a:r>
                      <a:r>
                        <a:rPr lang="it-IT" b="1" dirty="0">
                          <a:solidFill>
                            <a:srgbClr val="FF0000"/>
                          </a:solidFill>
                        </a:rPr>
                        <a:t>M</a:t>
                      </a:r>
                      <a:endParaRPr lang="it-IT" b="1" dirty="0">
                        <a:solidFill>
                          <a:srgbClr val="00B050"/>
                        </a:solidFill>
                      </a:endParaRPr>
                    </a:p>
                  </a:txBody>
                  <a:tcPr/>
                </a:tc>
                <a:tc>
                  <a:txBody>
                    <a:bodyPr/>
                    <a:lstStyle/>
                    <a:p>
                      <a:r>
                        <a:rPr lang="it-IT" b="1" dirty="0"/>
                        <a:t>Tutti i </a:t>
                      </a:r>
                      <a:r>
                        <a:rPr lang="it-IT" b="1" dirty="0">
                          <a:solidFill>
                            <a:srgbClr val="00B050"/>
                          </a:solidFill>
                        </a:rPr>
                        <a:t>cani</a:t>
                      </a:r>
                      <a:r>
                        <a:rPr lang="it-IT" b="1" dirty="0"/>
                        <a:t> sono </a:t>
                      </a:r>
                      <a:r>
                        <a:rPr lang="it-IT" b="1" dirty="0">
                          <a:solidFill>
                            <a:srgbClr val="FF0000"/>
                          </a:solidFill>
                        </a:rPr>
                        <a:t>animali</a:t>
                      </a:r>
                    </a:p>
                  </a:txBody>
                  <a:tcPr/>
                </a:tc>
                <a:extLst>
                  <a:ext uri="{0D108BD9-81ED-4DB2-BD59-A6C34878D82A}">
                    <a16:rowId xmlns:a16="http://schemas.microsoft.com/office/drawing/2014/main" val="4262595820"/>
                  </a:ext>
                </a:extLst>
              </a:tr>
              <a:tr h="32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FF0000"/>
                          </a:solidFill>
                        </a:rPr>
                        <a:t>M</a:t>
                      </a:r>
                      <a:r>
                        <a:rPr lang="it-IT" b="1" dirty="0">
                          <a:solidFill>
                            <a:srgbClr val="0070C0"/>
                          </a:solidFill>
                        </a:rPr>
                        <a:t>S</a:t>
                      </a:r>
                    </a:p>
                  </a:txBody>
                  <a:tcPr/>
                </a:tc>
                <a:tc>
                  <a:txBody>
                    <a:bodyPr/>
                    <a:lstStyle/>
                    <a:p>
                      <a:r>
                        <a:rPr lang="it-IT" b="1" dirty="0"/>
                        <a:t>Tutti gli </a:t>
                      </a:r>
                      <a:r>
                        <a:rPr lang="it-IT" b="1" dirty="0">
                          <a:solidFill>
                            <a:srgbClr val="FF0000"/>
                          </a:solidFill>
                        </a:rPr>
                        <a:t>animali</a:t>
                      </a:r>
                      <a:r>
                        <a:rPr lang="it-IT" b="1" dirty="0"/>
                        <a:t>  sono </a:t>
                      </a:r>
                      <a:r>
                        <a:rPr lang="it-IT" b="1" dirty="0">
                          <a:solidFill>
                            <a:srgbClr val="0070C0"/>
                          </a:solidFill>
                        </a:rPr>
                        <a:t>esseri viventi</a:t>
                      </a:r>
                    </a:p>
                  </a:txBody>
                  <a:tcPr/>
                </a:tc>
                <a:extLst>
                  <a:ext uri="{0D108BD9-81ED-4DB2-BD59-A6C34878D82A}">
                    <a16:rowId xmlns:a16="http://schemas.microsoft.com/office/drawing/2014/main" val="1254019688"/>
                  </a:ext>
                </a:extLst>
              </a:tr>
              <a:tr h="32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b="1" dirty="0">
                          <a:solidFill>
                            <a:srgbClr val="0070C0"/>
                          </a:solidFill>
                        </a:rPr>
                        <a:t>S</a:t>
                      </a:r>
                      <a:r>
                        <a:rPr lang="it-IT" b="1" dirty="0">
                          <a:solidFill>
                            <a:srgbClr val="00B050"/>
                          </a:solidFill>
                        </a:rPr>
                        <a:t>P</a:t>
                      </a:r>
                      <a:endParaRPr lang="it-IT" dirty="0"/>
                    </a:p>
                  </a:txBody>
                  <a:tcPr/>
                </a:tc>
                <a:tc>
                  <a:txBody>
                    <a:bodyPr/>
                    <a:lstStyle/>
                    <a:p>
                      <a:r>
                        <a:rPr lang="it-IT" b="1" dirty="0"/>
                        <a:t>Alcuni </a:t>
                      </a:r>
                      <a:r>
                        <a:rPr lang="it-IT" b="1" dirty="0">
                          <a:solidFill>
                            <a:srgbClr val="0070C0"/>
                          </a:solidFill>
                        </a:rPr>
                        <a:t>esseri viventi </a:t>
                      </a:r>
                      <a:r>
                        <a:rPr lang="it-IT" b="1" dirty="0"/>
                        <a:t>sono </a:t>
                      </a:r>
                      <a:r>
                        <a:rPr lang="it-IT" b="1" dirty="0">
                          <a:solidFill>
                            <a:srgbClr val="00B050"/>
                          </a:solidFill>
                        </a:rPr>
                        <a:t>cani</a:t>
                      </a:r>
                    </a:p>
                  </a:txBody>
                  <a:tcPr/>
                </a:tc>
                <a:extLst>
                  <a:ext uri="{0D108BD9-81ED-4DB2-BD59-A6C34878D82A}">
                    <a16:rowId xmlns:a16="http://schemas.microsoft.com/office/drawing/2014/main" val="2048424402"/>
                  </a:ext>
                </a:extLst>
              </a:tr>
            </a:tbl>
          </a:graphicData>
        </a:graphic>
      </p:graphicFrame>
      <p:sp>
        <p:nvSpPr>
          <p:cNvPr id="11" name="CasellaDiTesto 10">
            <a:extLst>
              <a:ext uri="{FF2B5EF4-FFF2-40B4-BE49-F238E27FC236}">
                <a16:creationId xmlns:a16="http://schemas.microsoft.com/office/drawing/2014/main" id="{9EDE0DDD-302A-4EFC-BFA8-A0C9BDB8E86A}"/>
              </a:ext>
            </a:extLst>
          </p:cNvPr>
          <p:cNvSpPr txBox="1"/>
          <p:nvPr/>
        </p:nvSpPr>
        <p:spPr>
          <a:xfrm>
            <a:off x="1247567" y="3223618"/>
            <a:ext cx="4364092" cy="646331"/>
          </a:xfrm>
          <a:prstGeom prst="rect">
            <a:avLst/>
          </a:prstGeom>
          <a:noFill/>
        </p:spPr>
        <p:txBody>
          <a:bodyPr wrap="square" rtlCol="0">
            <a:spAutoFit/>
          </a:bodyPr>
          <a:lstStyle/>
          <a:p>
            <a:pPr algn="just"/>
            <a:r>
              <a:rPr lang="it-IT" dirty="0"/>
              <a:t>Premessa maggiore Universale e premessa minore affermativa</a:t>
            </a:r>
          </a:p>
        </p:txBody>
      </p:sp>
      <p:sp>
        <p:nvSpPr>
          <p:cNvPr id="12" name="CasellaDiTesto 11">
            <a:extLst>
              <a:ext uri="{FF2B5EF4-FFF2-40B4-BE49-F238E27FC236}">
                <a16:creationId xmlns:a16="http://schemas.microsoft.com/office/drawing/2014/main" id="{43B67A44-24BC-4CD5-A814-48219E4715DC}"/>
              </a:ext>
            </a:extLst>
          </p:cNvPr>
          <p:cNvSpPr txBox="1"/>
          <p:nvPr/>
        </p:nvSpPr>
        <p:spPr>
          <a:xfrm>
            <a:off x="5951090" y="3223618"/>
            <a:ext cx="4608350" cy="923330"/>
          </a:xfrm>
          <a:prstGeom prst="rect">
            <a:avLst/>
          </a:prstGeom>
          <a:noFill/>
        </p:spPr>
        <p:txBody>
          <a:bodyPr wrap="square" rtlCol="0">
            <a:spAutoFit/>
          </a:bodyPr>
          <a:lstStyle/>
          <a:p>
            <a:pPr algn="just"/>
            <a:r>
              <a:rPr lang="it-IT" dirty="0"/>
              <a:t>Premessa maggiore Universale e una premessa negativa. Il termine medio funge due volte da predicato.</a:t>
            </a:r>
          </a:p>
        </p:txBody>
      </p:sp>
      <p:sp>
        <p:nvSpPr>
          <p:cNvPr id="15" name="CasellaDiTesto 14">
            <a:extLst>
              <a:ext uri="{FF2B5EF4-FFF2-40B4-BE49-F238E27FC236}">
                <a16:creationId xmlns:a16="http://schemas.microsoft.com/office/drawing/2014/main" id="{04728883-E241-476C-B975-D2AE7614ED66}"/>
              </a:ext>
            </a:extLst>
          </p:cNvPr>
          <p:cNvSpPr txBox="1"/>
          <p:nvPr/>
        </p:nvSpPr>
        <p:spPr>
          <a:xfrm>
            <a:off x="1247567" y="5653816"/>
            <a:ext cx="4364092" cy="923330"/>
          </a:xfrm>
          <a:prstGeom prst="rect">
            <a:avLst/>
          </a:prstGeom>
          <a:noFill/>
        </p:spPr>
        <p:txBody>
          <a:bodyPr wrap="square" rtlCol="0">
            <a:spAutoFit/>
          </a:bodyPr>
          <a:lstStyle/>
          <a:p>
            <a:pPr algn="just"/>
            <a:r>
              <a:rPr lang="it-IT" dirty="0"/>
              <a:t>Il termine medio è soggetto due volte nelle premesse. La premessa minore deve essere affermativa. </a:t>
            </a:r>
          </a:p>
        </p:txBody>
      </p:sp>
      <p:sp>
        <p:nvSpPr>
          <p:cNvPr id="18" name="CasellaDiTesto 17">
            <a:extLst>
              <a:ext uri="{FF2B5EF4-FFF2-40B4-BE49-F238E27FC236}">
                <a16:creationId xmlns:a16="http://schemas.microsoft.com/office/drawing/2014/main" id="{D722551A-BBF8-4AC3-8C11-6ECD25A50635}"/>
              </a:ext>
            </a:extLst>
          </p:cNvPr>
          <p:cNvSpPr txBox="1"/>
          <p:nvPr/>
        </p:nvSpPr>
        <p:spPr>
          <a:xfrm>
            <a:off x="5994949" y="5641903"/>
            <a:ext cx="4564490" cy="923330"/>
          </a:xfrm>
          <a:prstGeom prst="rect">
            <a:avLst/>
          </a:prstGeom>
          <a:noFill/>
        </p:spPr>
        <p:txBody>
          <a:bodyPr wrap="square" rtlCol="0">
            <a:spAutoFit/>
          </a:bodyPr>
          <a:lstStyle/>
          <a:p>
            <a:pPr algn="just"/>
            <a:r>
              <a:rPr lang="it-IT" dirty="0"/>
              <a:t>Il termine medio funge da predicato nella premessa maggiore e soggetto nella minore (Galeno)</a:t>
            </a:r>
          </a:p>
        </p:txBody>
      </p:sp>
    </p:spTree>
    <p:extLst>
      <p:ext uri="{BB962C8B-B14F-4D97-AF65-F5344CB8AC3E}">
        <p14:creationId xmlns:p14="http://schemas.microsoft.com/office/powerpoint/2010/main" val="112672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B85AD-A278-47F1-8F35-EAA633D8F5EF}"/>
              </a:ext>
            </a:extLst>
          </p:cNvPr>
          <p:cNvSpPr>
            <a:spLocks noGrp="1"/>
          </p:cNvSpPr>
          <p:nvPr>
            <p:ph type="title"/>
          </p:nvPr>
        </p:nvSpPr>
        <p:spPr>
          <a:xfrm>
            <a:off x="1755363" y="624110"/>
            <a:ext cx="8911687" cy="1280890"/>
          </a:xfrm>
        </p:spPr>
        <p:txBody>
          <a:bodyPr/>
          <a:lstStyle/>
          <a:p>
            <a:r>
              <a:rPr lang="it-IT" dirty="0"/>
              <a:t>I modi delle figure</a:t>
            </a:r>
          </a:p>
        </p:txBody>
      </p:sp>
      <p:sp>
        <p:nvSpPr>
          <p:cNvPr id="4" name="CasellaDiTesto 3">
            <a:extLst>
              <a:ext uri="{FF2B5EF4-FFF2-40B4-BE49-F238E27FC236}">
                <a16:creationId xmlns:a16="http://schemas.microsoft.com/office/drawing/2014/main" id="{4ED5301F-FDB0-425B-B662-2CF5EF9BBC1B}"/>
              </a:ext>
            </a:extLst>
          </p:cNvPr>
          <p:cNvSpPr txBox="1"/>
          <p:nvPr/>
        </p:nvSpPr>
        <p:spPr>
          <a:xfrm>
            <a:off x="925207" y="713261"/>
            <a:ext cx="619668" cy="461665"/>
          </a:xfrm>
          <a:prstGeom prst="rect">
            <a:avLst/>
          </a:prstGeom>
          <a:noFill/>
        </p:spPr>
        <p:txBody>
          <a:bodyPr wrap="square" rtlCol="0">
            <a:spAutoFit/>
          </a:bodyPr>
          <a:lstStyle/>
          <a:p>
            <a:r>
              <a:rPr lang="it-IT" sz="2400" b="1" dirty="0">
                <a:solidFill>
                  <a:schemeClr val="bg1"/>
                </a:solidFill>
              </a:rPr>
              <a:t>19</a:t>
            </a:r>
          </a:p>
        </p:txBody>
      </p:sp>
      <p:sp>
        <p:nvSpPr>
          <p:cNvPr id="8" name="Segnaposto contenuto 7">
            <a:extLst>
              <a:ext uri="{FF2B5EF4-FFF2-40B4-BE49-F238E27FC236}">
                <a16:creationId xmlns:a16="http://schemas.microsoft.com/office/drawing/2014/main" id="{E8C6FE6E-6DD8-4899-8263-2AD2426702F3}"/>
              </a:ext>
            </a:extLst>
          </p:cNvPr>
          <p:cNvSpPr>
            <a:spLocks noGrp="1"/>
          </p:cNvSpPr>
          <p:nvPr>
            <p:ph idx="1"/>
          </p:nvPr>
        </p:nvSpPr>
        <p:spPr>
          <a:xfrm>
            <a:off x="889348" y="1795397"/>
            <a:ext cx="10597019" cy="897698"/>
          </a:xfrm>
        </p:spPr>
        <p:txBody>
          <a:bodyPr/>
          <a:lstStyle/>
          <a:p>
            <a:pPr algn="just"/>
            <a:r>
              <a:rPr lang="it-IT" dirty="0"/>
              <a:t>I termini di una proposizione possono presentarsi secondo quattro forme diverse: universale/particolare e affermativa/negativa </a:t>
            </a:r>
          </a:p>
        </p:txBody>
      </p:sp>
      <p:sp>
        <p:nvSpPr>
          <p:cNvPr id="10" name="Segnaposto contenuto 7">
            <a:extLst>
              <a:ext uri="{FF2B5EF4-FFF2-40B4-BE49-F238E27FC236}">
                <a16:creationId xmlns:a16="http://schemas.microsoft.com/office/drawing/2014/main" id="{F95D1D8B-8F0D-422B-AC6E-7FB1CF0F5BFB}"/>
              </a:ext>
            </a:extLst>
          </p:cNvPr>
          <p:cNvSpPr txBox="1">
            <a:spLocks/>
          </p:cNvSpPr>
          <p:nvPr/>
        </p:nvSpPr>
        <p:spPr>
          <a:xfrm>
            <a:off x="1273941" y="2816372"/>
            <a:ext cx="10212425" cy="89769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dirty="0"/>
              <a:t>Ciascuna figura ha tre proposizioni che possono assumere quattro forme (vedi sopra), per cui ogni figura può assumere 64 schemi sillogistici o </a:t>
            </a:r>
            <a:r>
              <a:rPr lang="it-IT" b="1" dirty="0"/>
              <a:t>modi</a:t>
            </a:r>
            <a:r>
              <a:rPr lang="it-IT" dirty="0"/>
              <a:t> (4 per la premessa maggiore, 4 per la premessa minore e 4 per la conclusione)</a:t>
            </a:r>
          </a:p>
        </p:txBody>
      </p:sp>
      <p:sp>
        <p:nvSpPr>
          <p:cNvPr id="11" name="Segnaposto contenuto 7">
            <a:extLst>
              <a:ext uri="{FF2B5EF4-FFF2-40B4-BE49-F238E27FC236}">
                <a16:creationId xmlns:a16="http://schemas.microsoft.com/office/drawing/2014/main" id="{62C00092-FB79-4E4B-A87A-22844F4382BE}"/>
              </a:ext>
            </a:extLst>
          </p:cNvPr>
          <p:cNvSpPr txBox="1">
            <a:spLocks/>
          </p:cNvSpPr>
          <p:nvPr/>
        </p:nvSpPr>
        <p:spPr>
          <a:xfrm>
            <a:off x="1273941" y="4035364"/>
            <a:ext cx="10337685" cy="897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dirty="0"/>
              <a:t>Poiché le  figure sono quattro ed ogni figura ha 64 possibili modi esistono ben 256 possibili combinazioni sillogistiche.</a:t>
            </a:r>
          </a:p>
        </p:txBody>
      </p:sp>
      <p:sp>
        <p:nvSpPr>
          <p:cNvPr id="12" name="Segnaposto contenuto 7">
            <a:extLst>
              <a:ext uri="{FF2B5EF4-FFF2-40B4-BE49-F238E27FC236}">
                <a16:creationId xmlns:a16="http://schemas.microsoft.com/office/drawing/2014/main" id="{9C02A233-64F4-4CD1-BB95-2F0935BBE6EA}"/>
              </a:ext>
            </a:extLst>
          </p:cNvPr>
          <p:cNvSpPr txBox="1">
            <a:spLocks/>
          </p:cNvSpPr>
          <p:nvPr/>
        </p:nvSpPr>
        <p:spPr>
          <a:xfrm>
            <a:off x="1390390" y="4878883"/>
            <a:ext cx="10095976" cy="8976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it-IT" b="1" dirty="0"/>
              <a:t>La maggior parte delle 256 possibili combinazioni non produce argomentazioni (ragionamenti)  valide (corrette sintatticamente)</a:t>
            </a:r>
          </a:p>
        </p:txBody>
      </p:sp>
    </p:spTree>
    <p:extLst>
      <p:ext uri="{BB962C8B-B14F-4D97-AF65-F5344CB8AC3E}">
        <p14:creationId xmlns:p14="http://schemas.microsoft.com/office/powerpoint/2010/main" val="167781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6">
            <a:extLst>
              <a:ext uri="{FF2B5EF4-FFF2-40B4-BE49-F238E27FC236}">
                <a16:creationId xmlns:a16="http://schemas.microsoft.com/office/drawing/2014/main" id="{C1DAE972-F9A3-40C6-B0EE-4C096BF45E4E}"/>
              </a:ext>
            </a:extLst>
          </p:cNvPr>
          <p:cNvGraphicFramePr>
            <a:graphicFrameLocks noGrp="1"/>
          </p:cNvGraphicFramePr>
          <p:nvPr>
            <p:ph idx="1"/>
            <p:extLst>
              <p:ext uri="{D42A27DB-BD31-4B8C-83A1-F6EECF244321}">
                <p14:modId xmlns:p14="http://schemas.microsoft.com/office/powerpoint/2010/main" val="219907885"/>
              </p:ext>
            </p:extLst>
          </p:nvPr>
        </p:nvGraphicFramePr>
        <p:xfrm>
          <a:off x="1813818" y="1795397"/>
          <a:ext cx="8915400" cy="2595880"/>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566337132"/>
                    </a:ext>
                  </a:extLst>
                </a:gridCol>
                <a:gridCol w="2228850">
                  <a:extLst>
                    <a:ext uri="{9D8B030D-6E8A-4147-A177-3AD203B41FA5}">
                      <a16:colId xmlns:a16="http://schemas.microsoft.com/office/drawing/2014/main" val="349873989"/>
                    </a:ext>
                  </a:extLst>
                </a:gridCol>
                <a:gridCol w="2228850">
                  <a:extLst>
                    <a:ext uri="{9D8B030D-6E8A-4147-A177-3AD203B41FA5}">
                      <a16:colId xmlns:a16="http://schemas.microsoft.com/office/drawing/2014/main" val="1333408786"/>
                    </a:ext>
                  </a:extLst>
                </a:gridCol>
                <a:gridCol w="2228850">
                  <a:extLst>
                    <a:ext uri="{9D8B030D-6E8A-4147-A177-3AD203B41FA5}">
                      <a16:colId xmlns:a16="http://schemas.microsoft.com/office/drawing/2014/main" val="1530945391"/>
                    </a:ext>
                  </a:extLst>
                </a:gridCol>
              </a:tblGrid>
              <a:tr h="370840">
                <a:tc>
                  <a:txBody>
                    <a:bodyPr/>
                    <a:lstStyle/>
                    <a:p>
                      <a:pPr algn="ctr"/>
                      <a:r>
                        <a:rPr lang="it-IT" dirty="0"/>
                        <a:t>Prima figura</a:t>
                      </a:r>
                    </a:p>
                  </a:txBody>
                  <a:tcPr/>
                </a:tc>
                <a:tc>
                  <a:txBody>
                    <a:bodyPr/>
                    <a:lstStyle/>
                    <a:p>
                      <a:pPr algn="ctr"/>
                      <a:r>
                        <a:rPr lang="it-IT" dirty="0"/>
                        <a:t>Seconda figura</a:t>
                      </a:r>
                    </a:p>
                  </a:txBody>
                  <a:tcPr/>
                </a:tc>
                <a:tc>
                  <a:txBody>
                    <a:bodyPr/>
                    <a:lstStyle/>
                    <a:p>
                      <a:pPr algn="ctr"/>
                      <a:r>
                        <a:rPr lang="it-IT" dirty="0"/>
                        <a:t>Terza figura</a:t>
                      </a:r>
                    </a:p>
                  </a:txBody>
                  <a:tcPr/>
                </a:tc>
                <a:tc>
                  <a:txBody>
                    <a:bodyPr/>
                    <a:lstStyle/>
                    <a:p>
                      <a:pPr algn="ctr"/>
                      <a:r>
                        <a:rPr lang="it-IT" dirty="0"/>
                        <a:t>Quarta figura</a:t>
                      </a:r>
                    </a:p>
                  </a:txBody>
                  <a:tcPr/>
                </a:tc>
                <a:extLst>
                  <a:ext uri="{0D108BD9-81ED-4DB2-BD59-A6C34878D82A}">
                    <a16:rowId xmlns:a16="http://schemas.microsoft.com/office/drawing/2014/main" val="224343442"/>
                  </a:ext>
                </a:extLst>
              </a:tr>
              <a:tr h="370840">
                <a:tc>
                  <a:txBody>
                    <a:bodyPr/>
                    <a:lstStyle/>
                    <a:p>
                      <a:pPr algn="ctr"/>
                      <a:r>
                        <a:rPr lang="it-IT" dirty="0"/>
                        <a:t>B</a:t>
                      </a:r>
                      <a:r>
                        <a:rPr lang="it-IT" b="1" dirty="0"/>
                        <a:t>a</a:t>
                      </a:r>
                      <a:r>
                        <a:rPr lang="it-IT" dirty="0"/>
                        <a:t>rb</a:t>
                      </a:r>
                      <a:r>
                        <a:rPr lang="it-IT" b="1" dirty="0"/>
                        <a:t>a</a:t>
                      </a:r>
                      <a:r>
                        <a:rPr lang="it-IT" dirty="0"/>
                        <a:t>r</a:t>
                      </a:r>
                      <a:r>
                        <a:rPr lang="it-IT" b="1" dirty="0"/>
                        <a:t>a</a:t>
                      </a:r>
                    </a:p>
                  </a:txBody>
                  <a:tcPr/>
                </a:tc>
                <a:tc>
                  <a:txBody>
                    <a:bodyPr/>
                    <a:lstStyle/>
                    <a:p>
                      <a:pPr algn="ctr"/>
                      <a:r>
                        <a:rPr lang="it-IT" dirty="0"/>
                        <a:t>C</a:t>
                      </a:r>
                      <a:r>
                        <a:rPr lang="it-IT" b="1" dirty="0"/>
                        <a:t>e</a:t>
                      </a:r>
                      <a:r>
                        <a:rPr lang="it-IT" dirty="0"/>
                        <a:t>s</a:t>
                      </a:r>
                      <a:r>
                        <a:rPr lang="it-IT" b="1" dirty="0"/>
                        <a:t>a</a:t>
                      </a:r>
                      <a:r>
                        <a:rPr lang="it-IT" dirty="0"/>
                        <a:t>r</a:t>
                      </a:r>
                      <a:r>
                        <a:rPr lang="it-IT" b="1" dirty="0"/>
                        <a:t>e</a:t>
                      </a:r>
                    </a:p>
                  </a:txBody>
                  <a:tcPr/>
                </a:tc>
                <a:tc>
                  <a:txBody>
                    <a:bodyPr/>
                    <a:lstStyle/>
                    <a:p>
                      <a:pPr algn="ctr"/>
                      <a:r>
                        <a:rPr lang="it-IT" dirty="0" err="1"/>
                        <a:t>D</a:t>
                      </a:r>
                      <a:r>
                        <a:rPr lang="it-IT" b="1" dirty="0" err="1"/>
                        <a:t>e</a:t>
                      </a:r>
                      <a:r>
                        <a:rPr lang="it-IT" dirty="0" err="1"/>
                        <a:t>r</a:t>
                      </a:r>
                      <a:r>
                        <a:rPr lang="it-IT" b="1" dirty="0" err="1"/>
                        <a:t>a</a:t>
                      </a:r>
                      <a:r>
                        <a:rPr lang="it-IT" dirty="0" err="1"/>
                        <a:t>pt</a:t>
                      </a:r>
                      <a:r>
                        <a:rPr lang="it-IT" b="1" dirty="0" err="1"/>
                        <a:t>i</a:t>
                      </a:r>
                      <a:endParaRPr lang="it-IT" b="1" dirty="0"/>
                    </a:p>
                  </a:txBody>
                  <a:tcPr/>
                </a:tc>
                <a:tc>
                  <a:txBody>
                    <a:bodyPr/>
                    <a:lstStyle/>
                    <a:p>
                      <a:pPr algn="ctr"/>
                      <a:r>
                        <a:rPr lang="it-IT" dirty="0" err="1"/>
                        <a:t>Br</a:t>
                      </a:r>
                      <a:r>
                        <a:rPr lang="it-IT" b="1" dirty="0" err="1"/>
                        <a:t>a</a:t>
                      </a:r>
                      <a:r>
                        <a:rPr lang="it-IT" dirty="0" err="1"/>
                        <a:t>m</a:t>
                      </a:r>
                      <a:r>
                        <a:rPr lang="it-IT" b="1" dirty="0" err="1"/>
                        <a:t>a</a:t>
                      </a:r>
                      <a:r>
                        <a:rPr lang="it-IT" dirty="0" err="1"/>
                        <a:t>nt</a:t>
                      </a:r>
                      <a:r>
                        <a:rPr lang="it-IT" b="1" dirty="0" err="1"/>
                        <a:t>i</a:t>
                      </a:r>
                      <a:r>
                        <a:rPr lang="it-IT" dirty="0" err="1"/>
                        <a:t>p</a:t>
                      </a:r>
                      <a:endParaRPr lang="it-IT" dirty="0"/>
                    </a:p>
                  </a:txBody>
                  <a:tcPr/>
                </a:tc>
                <a:extLst>
                  <a:ext uri="{0D108BD9-81ED-4DB2-BD59-A6C34878D82A}">
                    <a16:rowId xmlns:a16="http://schemas.microsoft.com/office/drawing/2014/main" val="866517648"/>
                  </a:ext>
                </a:extLst>
              </a:tr>
              <a:tr h="370840">
                <a:tc>
                  <a:txBody>
                    <a:bodyPr/>
                    <a:lstStyle/>
                    <a:p>
                      <a:pPr algn="ctr"/>
                      <a:r>
                        <a:rPr lang="it-IT" dirty="0" err="1"/>
                        <a:t>C</a:t>
                      </a:r>
                      <a:r>
                        <a:rPr lang="it-IT" b="1" dirty="0" err="1"/>
                        <a:t>e</a:t>
                      </a:r>
                      <a:r>
                        <a:rPr lang="it-IT" dirty="0" err="1"/>
                        <a:t>l</a:t>
                      </a:r>
                      <a:r>
                        <a:rPr lang="it-IT" b="1" dirty="0" err="1"/>
                        <a:t>a</a:t>
                      </a:r>
                      <a:r>
                        <a:rPr lang="it-IT" dirty="0" err="1"/>
                        <a:t>r</a:t>
                      </a:r>
                      <a:r>
                        <a:rPr lang="it-IT" b="1" dirty="0" err="1"/>
                        <a:t>e</a:t>
                      </a:r>
                      <a:r>
                        <a:rPr lang="it-IT" dirty="0" err="1"/>
                        <a:t>nt</a:t>
                      </a:r>
                      <a:endParaRPr lang="it-IT" dirty="0"/>
                    </a:p>
                  </a:txBody>
                  <a:tcPr/>
                </a:tc>
                <a:tc>
                  <a:txBody>
                    <a:bodyPr/>
                    <a:lstStyle/>
                    <a:p>
                      <a:pPr algn="ctr"/>
                      <a:r>
                        <a:rPr lang="it-IT" dirty="0" err="1"/>
                        <a:t>C</a:t>
                      </a:r>
                      <a:r>
                        <a:rPr lang="it-IT" b="1" dirty="0" err="1"/>
                        <a:t>a</a:t>
                      </a:r>
                      <a:r>
                        <a:rPr lang="it-IT" dirty="0" err="1"/>
                        <a:t>m</a:t>
                      </a:r>
                      <a:r>
                        <a:rPr lang="it-IT" b="1" dirty="0" err="1"/>
                        <a:t>e</a:t>
                      </a:r>
                      <a:r>
                        <a:rPr lang="it-IT" dirty="0" err="1"/>
                        <a:t>str</a:t>
                      </a:r>
                      <a:r>
                        <a:rPr lang="it-IT" b="1" dirty="0" err="1"/>
                        <a:t>e</a:t>
                      </a:r>
                      <a:r>
                        <a:rPr lang="it-IT" dirty="0" err="1"/>
                        <a:t>s</a:t>
                      </a:r>
                      <a:endParaRPr lang="it-IT" dirty="0"/>
                    </a:p>
                  </a:txBody>
                  <a:tcPr/>
                </a:tc>
                <a:tc>
                  <a:txBody>
                    <a:bodyPr/>
                    <a:lstStyle/>
                    <a:p>
                      <a:pPr algn="ctr"/>
                      <a:r>
                        <a:rPr lang="it-IT" dirty="0" err="1"/>
                        <a:t>F</a:t>
                      </a:r>
                      <a:r>
                        <a:rPr lang="it-IT" b="1" dirty="0" err="1"/>
                        <a:t>e</a:t>
                      </a:r>
                      <a:r>
                        <a:rPr lang="it-IT" dirty="0" err="1"/>
                        <a:t>l</a:t>
                      </a:r>
                      <a:r>
                        <a:rPr lang="it-IT" b="1" dirty="0" err="1"/>
                        <a:t>a</a:t>
                      </a:r>
                      <a:r>
                        <a:rPr lang="it-IT" dirty="0" err="1"/>
                        <a:t>pt</a:t>
                      </a:r>
                      <a:r>
                        <a:rPr lang="it-IT" b="1" dirty="0" err="1"/>
                        <a:t>o</a:t>
                      </a:r>
                      <a:r>
                        <a:rPr lang="it-IT" dirty="0" err="1"/>
                        <a:t>n</a:t>
                      </a:r>
                      <a:endParaRPr lang="it-IT" dirty="0"/>
                    </a:p>
                  </a:txBody>
                  <a:tcPr/>
                </a:tc>
                <a:tc>
                  <a:txBody>
                    <a:bodyPr/>
                    <a:lstStyle/>
                    <a:p>
                      <a:pPr algn="ctr"/>
                      <a:r>
                        <a:rPr lang="it-IT" dirty="0" err="1"/>
                        <a:t>C</a:t>
                      </a:r>
                      <a:r>
                        <a:rPr lang="it-IT" b="1" dirty="0" err="1"/>
                        <a:t>a</a:t>
                      </a:r>
                      <a:r>
                        <a:rPr lang="it-IT" dirty="0" err="1"/>
                        <a:t>m</a:t>
                      </a:r>
                      <a:r>
                        <a:rPr lang="it-IT" b="1" dirty="0" err="1"/>
                        <a:t>e</a:t>
                      </a:r>
                      <a:r>
                        <a:rPr lang="it-IT" dirty="0" err="1"/>
                        <a:t>n</a:t>
                      </a:r>
                      <a:r>
                        <a:rPr lang="it-IT" b="1" dirty="0" err="1"/>
                        <a:t>e</a:t>
                      </a:r>
                      <a:r>
                        <a:rPr lang="it-IT" dirty="0" err="1"/>
                        <a:t>s</a:t>
                      </a:r>
                      <a:endParaRPr lang="it-IT" dirty="0"/>
                    </a:p>
                  </a:txBody>
                  <a:tcPr/>
                </a:tc>
                <a:extLst>
                  <a:ext uri="{0D108BD9-81ED-4DB2-BD59-A6C34878D82A}">
                    <a16:rowId xmlns:a16="http://schemas.microsoft.com/office/drawing/2014/main" val="924435471"/>
                  </a:ext>
                </a:extLst>
              </a:tr>
              <a:tr h="370840">
                <a:tc>
                  <a:txBody>
                    <a:bodyPr/>
                    <a:lstStyle/>
                    <a:p>
                      <a:pPr algn="ctr"/>
                      <a:r>
                        <a:rPr lang="it-IT" dirty="0" err="1"/>
                        <a:t>D</a:t>
                      </a:r>
                      <a:r>
                        <a:rPr lang="it-IT" b="1" dirty="0" err="1"/>
                        <a:t>a</a:t>
                      </a:r>
                      <a:r>
                        <a:rPr lang="it-IT" dirty="0" err="1"/>
                        <a:t>r</a:t>
                      </a:r>
                      <a:r>
                        <a:rPr lang="it-IT" b="1" dirty="0" err="1"/>
                        <a:t>ii</a:t>
                      </a:r>
                      <a:endParaRPr lang="it-IT" b="1" dirty="0"/>
                    </a:p>
                  </a:txBody>
                  <a:tcPr/>
                </a:tc>
                <a:tc>
                  <a:txBody>
                    <a:bodyPr/>
                    <a:lstStyle/>
                    <a:p>
                      <a:pPr algn="ctr"/>
                      <a:r>
                        <a:rPr lang="it-IT" dirty="0"/>
                        <a:t>F</a:t>
                      </a:r>
                      <a:r>
                        <a:rPr lang="it-IT" b="1" dirty="0"/>
                        <a:t>e</a:t>
                      </a:r>
                      <a:r>
                        <a:rPr lang="it-IT" dirty="0"/>
                        <a:t>st</a:t>
                      </a:r>
                      <a:r>
                        <a:rPr lang="it-IT" b="1" dirty="0"/>
                        <a:t>i</a:t>
                      </a:r>
                      <a:r>
                        <a:rPr lang="it-IT" dirty="0"/>
                        <a:t>n</a:t>
                      </a:r>
                      <a:r>
                        <a:rPr lang="it-IT" b="1" dirty="0"/>
                        <a:t>o</a:t>
                      </a:r>
                    </a:p>
                  </a:txBody>
                  <a:tcPr/>
                </a:tc>
                <a:tc>
                  <a:txBody>
                    <a:bodyPr/>
                    <a:lstStyle/>
                    <a:p>
                      <a:pPr algn="ctr"/>
                      <a:r>
                        <a:rPr lang="it-IT" dirty="0" err="1"/>
                        <a:t>D</a:t>
                      </a:r>
                      <a:r>
                        <a:rPr lang="it-IT" b="1" dirty="0" err="1"/>
                        <a:t>i</a:t>
                      </a:r>
                      <a:r>
                        <a:rPr lang="it-IT" dirty="0" err="1"/>
                        <a:t>s</a:t>
                      </a:r>
                      <a:r>
                        <a:rPr lang="it-IT" b="1" dirty="0" err="1"/>
                        <a:t>a</a:t>
                      </a:r>
                      <a:r>
                        <a:rPr lang="it-IT" dirty="0" err="1"/>
                        <a:t>m</a:t>
                      </a:r>
                      <a:r>
                        <a:rPr lang="it-IT" b="1" dirty="0" err="1"/>
                        <a:t>i</a:t>
                      </a:r>
                      <a:r>
                        <a:rPr lang="it-IT" dirty="0" err="1"/>
                        <a:t>s</a:t>
                      </a:r>
                      <a:endParaRPr lang="it-IT" dirty="0"/>
                    </a:p>
                  </a:txBody>
                  <a:tcPr/>
                </a:tc>
                <a:tc>
                  <a:txBody>
                    <a:bodyPr/>
                    <a:lstStyle/>
                    <a:p>
                      <a:pPr algn="ctr"/>
                      <a:r>
                        <a:rPr lang="it-IT" dirty="0" err="1"/>
                        <a:t>D</a:t>
                      </a:r>
                      <a:r>
                        <a:rPr lang="it-IT" b="1" dirty="0" err="1"/>
                        <a:t>i</a:t>
                      </a:r>
                      <a:r>
                        <a:rPr lang="it-IT" dirty="0" err="1"/>
                        <a:t>m</a:t>
                      </a:r>
                      <a:r>
                        <a:rPr lang="it-IT" b="1" dirty="0" err="1"/>
                        <a:t>a</a:t>
                      </a:r>
                      <a:r>
                        <a:rPr lang="it-IT" dirty="0" err="1"/>
                        <a:t>r</a:t>
                      </a:r>
                      <a:r>
                        <a:rPr lang="it-IT" b="1" dirty="0" err="1"/>
                        <a:t>i</a:t>
                      </a:r>
                      <a:r>
                        <a:rPr lang="it-IT" dirty="0" err="1"/>
                        <a:t>s</a:t>
                      </a:r>
                      <a:endParaRPr lang="it-IT" dirty="0"/>
                    </a:p>
                  </a:txBody>
                  <a:tcPr/>
                </a:tc>
                <a:extLst>
                  <a:ext uri="{0D108BD9-81ED-4DB2-BD59-A6C34878D82A}">
                    <a16:rowId xmlns:a16="http://schemas.microsoft.com/office/drawing/2014/main" val="2535229004"/>
                  </a:ext>
                </a:extLst>
              </a:tr>
              <a:tr h="370840">
                <a:tc>
                  <a:txBody>
                    <a:bodyPr/>
                    <a:lstStyle/>
                    <a:p>
                      <a:pPr algn="ctr"/>
                      <a:r>
                        <a:rPr lang="it-IT" dirty="0" err="1"/>
                        <a:t>F</a:t>
                      </a:r>
                      <a:r>
                        <a:rPr lang="it-IT" b="1" dirty="0" err="1"/>
                        <a:t>e</a:t>
                      </a:r>
                      <a:r>
                        <a:rPr lang="it-IT" dirty="0" err="1"/>
                        <a:t>r</a:t>
                      </a:r>
                      <a:r>
                        <a:rPr lang="it-IT" b="1" dirty="0" err="1"/>
                        <a:t>io</a:t>
                      </a:r>
                      <a:endParaRPr lang="it-IT" b="1" dirty="0"/>
                    </a:p>
                  </a:txBody>
                  <a:tcPr/>
                </a:tc>
                <a:tc>
                  <a:txBody>
                    <a:bodyPr/>
                    <a:lstStyle/>
                    <a:p>
                      <a:pPr algn="ctr"/>
                      <a:r>
                        <a:rPr lang="it-IT" dirty="0" err="1"/>
                        <a:t>B</a:t>
                      </a:r>
                      <a:r>
                        <a:rPr lang="it-IT" b="1" dirty="0" err="1"/>
                        <a:t>a</a:t>
                      </a:r>
                      <a:r>
                        <a:rPr lang="it-IT" dirty="0" err="1"/>
                        <a:t>r</a:t>
                      </a:r>
                      <a:r>
                        <a:rPr lang="it-IT" b="1" dirty="0" err="1"/>
                        <a:t>o</a:t>
                      </a:r>
                      <a:r>
                        <a:rPr lang="it-IT" dirty="0" err="1"/>
                        <a:t>c</a:t>
                      </a:r>
                      <a:r>
                        <a:rPr lang="it-IT" b="1" dirty="0" err="1"/>
                        <a:t>o</a:t>
                      </a:r>
                      <a:endParaRPr lang="it-IT" b="1" dirty="0"/>
                    </a:p>
                  </a:txBody>
                  <a:tcPr/>
                </a:tc>
                <a:tc>
                  <a:txBody>
                    <a:bodyPr/>
                    <a:lstStyle/>
                    <a:p>
                      <a:pPr algn="ctr"/>
                      <a:r>
                        <a:rPr lang="it-IT" dirty="0"/>
                        <a:t>D</a:t>
                      </a:r>
                      <a:r>
                        <a:rPr lang="it-IT" b="1" dirty="0"/>
                        <a:t>a</a:t>
                      </a:r>
                      <a:r>
                        <a:rPr lang="it-IT" dirty="0"/>
                        <a:t>t</a:t>
                      </a:r>
                      <a:r>
                        <a:rPr lang="it-IT" b="1" dirty="0"/>
                        <a:t>i</a:t>
                      </a:r>
                      <a:r>
                        <a:rPr lang="it-IT" dirty="0"/>
                        <a:t>s</a:t>
                      </a:r>
                      <a:r>
                        <a:rPr lang="it-IT" b="1" dirty="0"/>
                        <a:t>i</a:t>
                      </a:r>
                      <a:r>
                        <a:rPr lang="it-IT" dirty="0"/>
                        <a:t> </a:t>
                      </a:r>
                    </a:p>
                  </a:txBody>
                  <a:tcPr/>
                </a:tc>
                <a:tc>
                  <a:txBody>
                    <a:bodyPr/>
                    <a:lstStyle/>
                    <a:p>
                      <a:pPr algn="ctr"/>
                      <a:r>
                        <a:rPr lang="it-IT" dirty="0" err="1"/>
                        <a:t>Fr</a:t>
                      </a:r>
                      <a:r>
                        <a:rPr lang="it-IT" b="1" dirty="0" err="1"/>
                        <a:t>e</a:t>
                      </a:r>
                      <a:r>
                        <a:rPr lang="it-IT" dirty="0" err="1"/>
                        <a:t>s</a:t>
                      </a:r>
                      <a:r>
                        <a:rPr lang="it-IT" b="1" dirty="0" err="1"/>
                        <a:t>a</a:t>
                      </a:r>
                      <a:r>
                        <a:rPr lang="it-IT" dirty="0" err="1"/>
                        <a:t>p</a:t>
                      </a:r>
                      <a:r>
                        <a:rPr lang="it-IT" b="1" dirty="0" err="1"/>
                        <a:t>o</a:t>
                      </a:r>
                      <a:endParaRPr lang="it-IT" b="1" dirty="0"/>
                    </a:p>
                  </a:txBody>
                  <a:tcPr/>
                </a:tc>
                <a:extLst>
                  <a:ext uri="{0D108BD9-81ED-4DB2-BD59-A6C34878D82A}">
                    <a16:rowId xmlns:a16="http://schemas.microsoft.com/office/drawing/2014/main" val="3274722432"/>
                  </a:ext>
                </a:extLst>
              </a:tr>
              <a:tr h="370840">
                <a:tc>
                  <a:txBody>
                    <a:bodyPr/>
                    <a:lstStyle/>
                    <a:p>
                      <a:pPr algn="ctr"/>
                      <a:endParaRPr lang="it-IT"/>
                    </a:p>
                  </a:txBody>
                  <a:tcPr/>
                </a:tc>
                <a:tc>
                  <a:txBody>
                    <a:bodyPr/>
                    <a:lstStyle/>
                    <a:p>
                      <a:pPr algn="ctr"/>
                      <a:endParaRPr lang="it-IT"/>
                    </a:p>
                  </a:txBody>
                  <a:tcPr/>
                </a:tc>
                <a:tc>
                  <a:txBody>
                    <a:bodyPr/>
                    <a:lstStyle/>
                    <a:p>
                      <a:pPr algn="ctr"/>
                      <a:r>
                        <a:rPr lang="it-IT" dirty="0" err="1"/>
                        <a:t>B</a:t>
                      </a:r>
                      <a:r>
                        <a:rPr lang="it-IT" b="1" dirty="0" err="1"/>
                        <a:t>o</a:t>
                      </a:r>
                      <a:r>
                        <a:rPr lang="it-IT" dirty="0" err="1"/>
                        <a:t>c</a:t>
                      </a:r>
                      <a:r>
                        <a:rPr lang="it-IT" b="1" dirty="0" err="1"/>
                        <a:t>a</a:t>
                      </a:r>
                      <a:r>
                        <a:rPr lang="it-IT" dirty="0" err="1"/>
                        <a:t>rd</a:t>
                      </a:r>
                      <a:r>
                        <a:rPr lang="it-IT" b="1" dirty="0" err="1"/>
                        <a:t>o</a:t>
                      </a:r>
                      <a:endParaRPr lang="it-IT" b="1" dirty="0"/>
                    </a:p>
                  </a:txBody>
                  <a:tcPr/>
                </a:tc>
                <a:tc>
                  <a:txBody>
                    <a:bodyPr/>
                    <a:lstStyle/>
                    <a:p>
                      <a:pPr algn="ctr"/>
                      <a:r>
                        <a:rPr lang="it-IT" dirty="0" err="1"/>
                        <a:t>Fr</a:t>
                      </a:r>
                      <a:r>
                        <a:rPr lang="it-IT" b="1" dirty="0" err="1"/>
                        <a:t>e</a:t>
                      </a:r>
                      <a:r>
                        <a:rPr lang="it-IT" dirty="0" err="1"/>
                        <a:t>s</a:t>
                      </a:r>
                      <a:r>
                        <a:rPr lang="it-IT" b="1" dirty="0" err="1"/>
                        <a:t>i</a:t>
                      </a:r>
                      <a:r>
                        <a:rPr lang="it-IT" dirty="0" err="1"/>
                        <a:t>s</a:t>
                      </a:r>
                      <a:r>
                        <a:rPr lang="it-IT" b="1" dirty="0" err="1"/>
                        <a:t>o</a:t>
                      </a:r>
                      <a:r>
                        <a:rPr lang="it-IT" dirty="0" err="1"/>
                        <a:t>n</a:t>
                      </a:r>
                      <a:endParaRPr lang="it-IT" dirty="0"/>
                    </a:p>
                  </a:txBody>
                  <a:tcPr/>
                </a:tc>
                <a:extLst>
                  <a:ext uri="{0D108BD9-81ED-4DB2-BD59-A6C34878D82A}">
                    <a16:rowId xmlns:a16="http://schemas.microsoft.com/office/drawing/2014/main" val="4194084257"/>
                  </a:ext>
                </a:extLst>
              </a:tr>
              <a:tr h="370840">
                <a:tc>
                  <a:txBody>
                    <a:bodyPr/>
                    <a:lstStyle/>
                    <a:p>
                      <a:pPr algn="ctr"/>
                      <a:endParaRPr lang="it-IT"/>
                    </a:p>
                  </a:txBody>
                  <a:tcPr/>
                </a:tc>
                <a:tc>
                  <a:txBody>
                    <a:bodyPr/>
                    <a:lstStyle/>
                    <a:p>
                      <a:pPr algn="ctr"/>
                      <a:endParaRPr lang="it-IT"/>
                    </a:p>
                  </a:txBody>
                  <a:tcPr/>
                </a:tc>
                <a:tc>
                  <a:txBody>
                    <a:bodyPr/>
                    <a:lstStyle/>
                    <a:p>
                      <a:pPr algn="ctr"/>
                      <a:r>
                        <a:rPr lang="it-IT" dirty="0" err="1"/>
                        <a:t>F</a:t>
                      </a:r>
                      <a:r>
                        <a:rPr lang="it-IT" b="1" dirty="0" err="1"/>
                        <a:t>e</a:t>
                      </a:r>
                      <a:r>
                        <a:rPr lang="it-IT" dirty="0" err="1"/>
                        <a:t>r</a:t>
                      </a:r>
                      <a:r>
                        <a:rPr lang="it-IT" b="1" dirty="0" err="1"/>
                        <a:t>i</a:t>
                      </a:r>
                      <a:r>
                        <a:rPr lang="it-IT" dirty="0" err="1"/>
                        <a:t>s</a:t>
                      </a:r>
                      <a:r>
                        <a:rPr lang="it-IT" b="1" dirty="0" err="1"/>
                        <a:t>o</a:t>
                      </a:r>
                      <a:endParaRPr lang="it-IT" b="1" dirty="0"/>
                    </a:p>
                  </a:txBody>
                  <a:tcPr/>
                </a:tc>
                <a:tc>
                  <a:txBody>
                    <a:bodyPr/>
                    <a:lstStyle/>
                    <a:p>
                      <a:pPr algn="ctr"/>
                      <a:endParaRPr lang="it-IT" dirty="0"/>
                    </a:p>
                  </a:txBody>
                  <a:tcPr/>
                </a:tc>
                <a:extLst>
                  <a:ext uri="{0D108BD9-81ED-4DB2-BD59-A6C34878D82A}">
                    <a16:rowId xmlns:a16="http://schemas.microsoft.com/office/drawing/2014/main" val="509919771"/>
                  </a:ext>
                </a:extLst>
              </a:tr>
            </a:tbl>
          </a:graphicData>
        </a:graphic>
      </p:graphicFrame>
      <p:sp>
        <p:nvSpPr>
          <p:cNvPr id="4" name="Titolo 1">
            <a:extLst>
              <a:ext uri="{FF2B5EF4-FFF2-40B4-BE49-F238E27FC236}">
                <a16:creationId xmlns:a16="http://schemas.microsoft.com/office/drawing/2014/main" id="{E82B8B10-EA64-4D84-B51F-A04DF7A24ECE}"/>
              </a:ext>
            </a:extLst>
          </p:cNvPr>
          <p:cNvSpPr txBox="1">
            <a:spLocks/>
          </p:cNvSpPr>
          <p:nvPr/>
        </p:nvSpPr>
        <p:spPr>
          <a:xfrm>
            <a:off x="1755363" y="6241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I modi validi</a:t>
            </a:r>
          </a:p>
        </p:txBody>
      </p:sp>
      <p:sp>
        <p:nvSpPr>
          <p:cNvPr id="5" name="CasellaDiTesto 4">
            <a:extLst>
              <a:ext uri="{FF2B5EF4-FFF2-40B4-BE49-F238E27FC236}">
                <a16:creationId xmlns:a16="http://schemas.microsoft.com/office/drawing/2014/main" id="{E7F4D9A5-5C83-462D-BD30-2FA6F09A991A}"/>
              </a:ext>
            </a:extLst>
          </p:cNvPr>
          <p:cNvSpPr txBox="1"/>
          <p:nvPr/>
        </p:nvSpPr>
        <p:spPr>
          <a:xfrm>
            <a:off x="925207" y="713261"/>
            <a:ext cx="619668" cy="461665"/>
          </a:xfrm>
          <a:prstGeom prst="rect">
            <a:avLst/>
          </a:prstGeom>
          <a:noFill/>
        </p:spPr>
        <p:txBody>
          <a:bodyPr wrap="square" rtlCol="0">
            <a:spAutoFit/>
          </a:bodyPr>
          <a:lstStyle/>
          <a:p>
            <a:r>
              <a:rPr lang="it-IT" sz="2400" b="1" dirty="0">
                <a:solidFill>
                  <a:schemeClr val="bg1"/>
                </a:solidFill>
              </a:rPr>
              <a:t>20</a:t>
            </a:r>
          </a:p>
        </p:txBody>
      </p:sp>
      <p:sp>
        <p:nvSpPr>
          <p:cNvPr id="9" name="CasellaDiTesto 8">
            <a:extLst>
              <a:ext uri="{FF2B5EF4-FFF2-40B4-BE49-F238E27FC236}">
                <a16:creationId xmlns:a16="http://schemas.microsoft.com/office/drawing/2014/main" id="{57BB77F0-7EDA-4720-8D41-8CE6857639CD}"/>
              </a:ext>
            </a:extLst>
          </p:cNvPr>
          <p:cNvSpPr txBox="1"/>
          <p:nvPr/>
        </p:nvSpPr>
        <p:spPr>
          <a:xfrm>
            <a:off x="1462782" y="4308721"/>
            <a:ext cx="3874779" cy="923330"/>
          </a:xfrm>
          <a:prstGeom prst="rect">
            <a:avLst/>
          </a:prstGeom>
          <a:noFill/>
        </p:spPr>
        <p:txBody>
          <a:bodyPr wrap="none" rtlCol="0">
            <a:spAutoFit/>
          </a:bodyPr>
          <a:lstStyle/>
          <a:p>
            <a:pPr algn="ctr"/>
            <a:endParaRPr lang="it-IT" b="1" dirty="0"/>
          </a:p>
          <a:p>
            <a:r>
              <a:rPr lang="it-IT" dirty="0"/>
              <a:t>Universale affermativa     </a:t>
            </a:r>
            <a:r>
              <a:rPr lang="it-IT" b="1" dirty="0" err="1"/>
              <a:t>a</a:t>
            </a:r>
            <a:r>
              <a:rPr lang="it-IT" dirty="0" err="1"/>
              <a:t>dfirmo</a:t>
            </a:r>
            <a:endParaRPr lang="it-IT" dirty="0"/>
          </a:p>
          <a:p>
            <a:endParaRPr lang="it-IT" dirty="0"/>
          </a:p>
        </p:txBody>
      </p:sp>
      <p:sp>
        <p:nvSpPr>
          <p:cNvPr id="10" name="CasellaDiTesto 9">
            <a:extLst>
              <a:ext uri="{FF2B5EF4-FFF2-40B4-BE49-F238E27FC236}">
                <a16:creationId xmlns:a16="http://schemas.microsoft.com/office/drawing/2014/main" id="{4D6F21AA-8AF0-4516-9052-806B33E513B3}"/>
              </a:ext>
            </a:extLst>
          </p:cNvPr>
          <p:cNvSpPr txBox="1"/>
          <p:nvPr/>
        </p:nvSpPr>
        <p:spPr>
          <a:xfrm>
            <a:off x="1462782" y="5524737"/>
            <a:ext cx="3629520" cy="369332"/>
          </a:xfrm>
          <a:prstGeom prst="rect">
            <a:avLst/>
          </a:prstGeom>
          <a:noFill/>
        </p:spPr>
        <p:txBody>
          <a:bodyPr wrap="none" rtlCol="0">
            <a:spAutoFit/>
          </a:bodyPr>
          <a:lstStyle/>
          <a:p>
            <a:r>
              <a:rPr lang="it-IT" dirty="0"/>
              <a:t>Universale negativa          n</a:t>
            </a:r>
            <a:r>
              <a:rPr lang="it-IT" b="1" dirty="0"/>
              <a:t>e</a:t>
            </a:r>
            <a:r>
              <a:rPr lang="it-IT" dirty="0"/>
              <a:t>go</a:t>
            </a:r>
          </a:p>
        </p:txBody>
      </p:sp>
      <p:sp>
        <p:nvSpPr>
          <p:cNvPr id="11" name="CasellaDiTesto 10">
            <a:extLst>
              <a:ext uri="{FF2B5EF4-FFF2-40B4-BE49-F238E27FC236}">
                <a16:creationId xmlns:a16="http://schemas.microsoft.com/office/drawing/2014/main" id="{80816C17-185A-4508-B48C-5C1F08DAFC10}"/>
              </a:ext>
            </a:extLst>
          </p:cNvPr>
          <p:cNvSpPr txBox="1"/>
          <p:nvPr/>
        </p:nvSpPr>
        <p:spPr>
          <a:xfrm>
            <a:off x="1462782" y="5072529"/>
            <a:ext cx="3890809" cy="646331"/>
          </a:xfrm>
          <a:prstGeom prst="rect">
            <a:avLst/>
          </a:prstGeom>
          <a:noFill/>
        </p:spPr>
        <p:txBody>
          <a:bodyPr wrap="none" rtlCol="0">
            <a:spAutoFit/>
          </a:bodyPr>
          <a:lstStyle/>
          <a:p>
            <a:r>
              <a:rPr lang="it-IT" dirty="0"/>
              <a:t>Particolare affermativa    </a:t>
            </a:r>
            <a:r>
              <a:rPr lang="it-IT" dirty="0" err="1"/>
              <a:t>adf</a:t>
            </a:r>
            <a:r>
              <a:rPr lang="it-IT" b="1" dirty="0" err="1"/>
              <a:t>i</a:t>
            </a:r>
            <a:r>
              <a:rPr lang="it-IT" dirty="0" err="1"/>
              <a:t>rmo</a:t>
            </a:r>
            <a:endParaRPr lang="it-IT" dirty="0"/>
          </a:p>
          <a:p>
            <a:endParaRPr lang="it-IT" dirty="0"/>
          </a:p>
        </p:txBody>
      </p:sp>
      <p:sp>
        <p:nvSpPr>
          <p:cNvPr id="12" name="CasellaDiTesto 11">
            <a:extLst>
              <a:ext uri="{FF2B5EF4-FFF2-40B4-BE49-F238E27FC236}">
                <a16:creationId xmlns:a16="http://schemas.microsoft.com/office/drawing/2014/main" id="{3251915C-942B-40CE-AACE-8AF124056DAB}"/>
              </a:ext>
            </a:extLst>
          </p:cNvPr>
          <p:cNvSpPr txBox="1"/>
          <p:nvPr/>
        </p:nvSpPr>
        <p:spPr>
          <a:xfrm>
            <a:off x="1462782" y="6011546"/>
            <a:ext cx="3645550" cy="646331"/>
          </a:xfrm>
          <a:prstGeom prst="rect">
            <a:avLst/>
          </a:prstGeom>
          <a:noFill/>
        </p:spPr>
        <p:txBody>
          <a:bodyPr wrap="none" rtlCol="0">
            <a:spAutoFit/>
          </a:bodyPr>
          <a:lstStyle/>
          <a:p>
            <a:r>
              <a:rPr lang="it-IT" dirty="0"/>
              <a:t>Particolare negativa         neg</a:t>
            </a:r>
            <a:r>
              <a:rPr lang="it-IT" b="1" dirty="0"/>
              <a:t>o</a:t>
            </a:r>
            <a:endParaRPr lang="it-IT" sz="2800" b="1" dirty="0"/>
          </a:p>
          <a:p>
            <a:endParaRPr lang="it-IT" dirty="0"/>
          </a:p>
        </p:txBody>
      </p:sp>
    </p:spTree>
    <p:extLst>
      <p:ext uri="{BB962C8B-B14F-4D97-AF65-F5344CB8AC3E}">
        <p14:creationId xmlns:p14="http://schemas.microsoft.com/office/powerpoint/2010/main" val="18898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8" presetClass="emph" presetSubtype="0" fill="hold" grpId="0" nodeType="afterEffect">
                                  <p:stCondLst>
                                    <p:cond delay="0"/>
                                  </p:stCondLst>
                                  <p:iterate type="lt">
                                    <p:tmPct val="4000"/>
                                  </p:iterate>
                                  <p:childTnLst>
                                    <p:set>
                                      <p:cBhvr override="childStyle">
                                        <p:cTn id="10" dur="500" fill="hold"/>
                                        <p:tgtEl>
                                          <p:spTgt spid="9"/>
                                        </p:tgtEl>
                                        <p:attrNameLst>
                                          <p:attrName>style.textDecorationUnderline</p:attrName>
                                        </p:attrNameLst>
                                      </p:cBhvr>
                                      <p:to>
                                        <p:strVal val="true"/>
                                      </p:to>
                                    </p:set>
                                  </p:childTnLst>
                                </p:cTn>
                              </p:par>
                            </p:childTnLst>
                          </p:cTn>
                        </p:par>
                        <p:par>
                          <p:cTn id="11" fill="hold">
                            <p:stCondLst>
                              <p:cond delay="1540"/>
                            </p:stCondLst>
                            <p:childTnLst>
                              <p:par>
                                <p:cTn id="12" presetID="18" presetClass="emph" presetSubtype="0" fill="hold" grpId="0" nodeType="afterEffect">
                                  <p:stCondLst>
                                    <p:cond delay="0"/>
                                  </p:stCondLst>
                                  <p:iterate type="lt">
                                    <p:tmPct val="4000"/>
                                  </p:iterate>
                                  <p:childTnLst>
                                    <p:set>
                                      <p:cBhvr override="childStyle">
                                        <p:cTn id="13" dur="500" fill="hold"/>
                                        <p:tgtEl>
                                          <p:spTgt spid="11"/>
                                        </p:tgtEl>
                                        <p:attrNameLst>
                                          <p:attrName>style.textDecorationUnderline</p:attrName>
                                        </p:attrNameLst>
                                      </p:cBhvr>
                                      <p:to>
                                        <p:strVal val="true"/>
                                      </p:to>
                                    </p:set>
                                  </p:childTnLst>
                                </p:cTn>
                              </p:par>
                            </p:childTnLst>
                          </p:cTn>
                        </p:par>
                        <p:par>
                          <p:cTn id="14" fill="hold">
                            <p:stCondLst>
                              <p:cond delay="2600"/>
                            </p:stCondLst>
                            <p:childTnLst>
                              <p:par>
                                <p:cTn id="15" presetID="18" presetClass="emph" presetSubtype="0" fill="hold" grpId="0" nodeType="afterEffect">
                                  <p:stCondLst>
                                    <p:cond delay="0"/>
                                  </p:stCondLst>
                                  <p:iterate type="lt">
                                    <p:tmPct val="4000"/>
                                  </p:iterate>
                                  <p:childTnLst>
                                    <p:set>
                                      <p:cBhvr override="childStyle">
                                        <p:cTn id="16" dur="500" fill="hold"/>
                                        <p:tgtEl>
                                          <p:spTgt spid="10"/>
                                        </p:tgtEl>
                                        <p:attrNameLst>
                                          <p:attrName>style.textDecorationUnderline</p:attrName>
                                        </p:attrNameLst>
                                      </p:cBhvr>
                                      <p:to>
                                        <p:strVal val="true"/>
                                      </p:to>
                                    </p:set>
                                  </p:childTnLst>
                                </p:cTn>
                              </p:par>
                            </p:childTnLst>
                          </p:cTn>
                        </p:par>
                        <p:par>
                          <p:cTn id="17" fill="hold">
                            <p:stCondLst>
                              <p:cond delay="3520"/>
                            </p:stCondLst>
                            <p:childTnLst>
                              <p:par>
                                <p:cTn id="18" presetID="18" presetClass="emph" presetSubtype="0" fill="hold" grpId="0" nodeType="afterEffect">
                                  <p:stCondLst>
                                    <p:cond delay="0"/>
                                  </p:stCondLst>
                                  <p:iterate type="lt">
                                    <p:tmPct val="4000"/>
                                  </p:iterate>
                                  <p:childTnLst>
                                    <p:set>
                                      <p:cBhvr override="childStyle">
                                        <p:cTn id="19" dur="500" fill="hold"/>
                                        <p:tgtEl>
                                          <p:spTgt spid="1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B19C0-DDF0-432C-8D1F-22F54362A7A3}"/>
              </a:ext>
            </a:extLst>
          </p:cNvPr>
          <p:cNvSpPr>
            <a:spLocks noGrp="1"/>
          </p:cNvSpPr>
          <p:nvPr>
            <p:ph type="ctrTitle"/>
          </p:nvPr>
        </p:nvSpPr>
        <p:spPr>
          <a:xfrm>
            <a:off x="2075645" y="2927959"/>
            <a:ext cx="8915399" cy="2262781"/>
          </a:xfrm>
        </p:spPr>
        <p:txBody>
          <a:bodyPr/>
          <a:lstStyle/>
          <a:p>
            <a:r>
              <a:rPr lang="it-IT" dirty="0">
                <a:latin typeface="Mistral" panose="03090702030407020403" pitchFamily="66" charset="0"/>
              </a:rPr>
              <a:t>Grazie per l’attenzione</a:t>
            </a:r>
          </a:p>
        </p:txBody>
      </p:sp>
    </p:spTree>
    <p:extLst>
      <p:ext uri="{BB962C8B-B14F-4D97-AF65-F5344CB8AC3E}">
        <p14:creationId xmlns:p14="http://schemas.microsoft.com/office/powerpoint/2010/main" val="168447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FD497F-CB04-450F-8980-DAA6376E3E46}"/>
              </a:ext>
            </a:extLst>
          </p:cNvPr>
          <p:cNvSpPr>
            <a:spLocks noGrp="1"/>
          </p:cNvSpPr>
          <p:nvPr>
            <p:ph type="title"/>
          </p:nvPr>
        </p:nvSpPr>
        <p:spPr>
          <a:xfrm>
            <a:off x="1640156" y="626177"/>
            <a:ext cx="8911687" cy="923330"/>
          </a:xfrm>
        </p:spPr>
        <p:txBody>
          <a:bodyPr/>
          <a:lstStyle/>
          <a:p>
            <a:r>
              <a:rPr lang="it-IT" dirty="0"/>
              <a:t>La Logica</a:t>
            </a:r>
          </a:p>
        </p:txBody>
      </p:sp>
      <p:sp>
        <p:nvSpPr>
          <p:cNvPr id="3" name="Segnaposto contenuto 2">
            <a:extLst>
              <a:ext uri="{FF2B5EF4-FFF2-40B4-BE49-F238E27FC236}">
                <a16:creationId xmlns:a16="http://schemas.microsoft.com/office/drawing/2014/main" id="{3826E98F-01DF-4E7F-A5E6-FEBFE946730E}"/>
              </a:ext>
            </a:extLst>
          </p:cNvPr>
          <p:cNvSpPr>
            <a:spLocks noGrp="1"/>
          </p:cNvSpPr>
          <p:nvPr>
            <p:ph idx="1"/>
          </p:nvPr>
        </p:nvSpPr>
        <p:spPr>
          <a:xfrm>
            <a:off x="2105887" y="1332465"/>
            <a:ext cx="8915400" cy="1464268"/>
          </a:xfrm>
        </p:spPr>
        <p:txBody>
          <a:bodyPr>
            <a:normAutofit/>
          </a:bodyPr>
          <a:lstStyle/>
          <a:p>
            <a:pPr algn="just"/>
            <a:r>
              <a:rPr lang="it-IT" sz="1800" i="0" u="none" strike="noStrike" baseline="0" dirty="0">
                <a:solidFill>
                  <a:srgbClr val="000000"/>
                </a:solidFill>
                <a:latin typeface="Arial" panose="020B0604020202020204" pitchFamily="34" charset="0"/>
              </a:rPr>
              <a:t> Il termine deriva dal greco </a:t>
            </a:r>
            <a:r>
              <a:rPr lang="el-GR" i="0" dirty="0">
                <a:solidFill>
                  <a:srgbClr val="202124"/>
                </a:solidFill>
                <a:effectLst/>
                <a:latin typeface="arial" panose="020B0604020202020204" pitchFamily="34" charset="0"/>
              </a:rPr>
              <a:t>λόγος</a:t>
            </a:r>
            <a:r>
              <a:rPr lang="it-IT" i="0" dirty="0">
                <a:solidFill>
                  <a:srgbClr val="202124"/>
                </a:solidFill>
                <a:effectLst/>
                <a:latin typeface="arial" panose="020B0604020202020204" pitchFamily="34" charset="0"/>
              </a:rPr>
              <a:t> </a:t>
            </a:r>
            <a:r>
              <a:rPr lang="it-IT" dirty="0">
                <a:solidFill>
                  <a:srgbClr val="202124"/>
                </a:solidFill>
                <a:latin typeface="arial" panose="020B0604020202020204" pitchFamily="34" charset="0"/>
              </a:rPr>
              <a:t>(logos)</a:t>
            </a:r>
            <a:r>
              <a:rPr lang="it-IT" sz="1800" i="1" u="none" strike="noStrike" baseline="0" dirty="0">
                <a:solidFill>
                  <a:srgbClr val="000000"/>
                </a:solidFill>
                <a:latin typeface="Arial" panose="020B0604020202020204" pitchFamily="34" charset="0"/>
              </a:rPr>
              <a:t>, </a:t>
            </a:r>
            <a:r>
              <a:rPr lang="it-IT" dirty="0">
                <a:solidFill>
                  <a:srgbClr val="000000"/>
                </a:solidFill>
                <a:latin typeface="Arial" panose="020B0604020202020204" pitchFamily="34" charset="0"/>
              </a:rPr>
              <a:t>e </a:t>
            </a:r>
            <a:r>
              <a:rPr lang="it-IT" sz="1800" i="0" u="none" strike="noStrike" baseline="0" dirty="0">
                <a:solidFill>
                  <a:srgbClr val="000000"/>
                </a:solidFill>
                <a:latin typeface="Arial" panose="020B0604020202020204" pitchFamily="34" charset="0"/>
              </a:rPr>
              <a:t>assume tradizionalmente una pluralità di significati: nel mondo classico sta ad indicare </a:t>
            </a:r>
            <a:r>
              <a:rPr lang="it-IT" sz="1800" b="1" i="0" u="none" strike="noStrike" baseline="0" dirty="0">
                <a:solidFill>
                  <a:srgbClr val="000000"/>
                </a:solidFill>
                <a:latin typeface="Arial" panose="020B0604020202020204" pitchFamily="34" charset="0"/>
              </a:rPr>
              <a:t>la </a:t>
            </a:r>
            <a:r>
              <a:rPr lang="it-IT" sz="1800" b="1" i="1" u="none" strike="noStrike" baseline="0" dirty="0">
                <a:solidFill>
                  <a:srgbClr val="000000"/>
                </a:solidFill>
                <a:latin typeface="Arial" panose="020B0604020202020204" pitchFamily="34" charset="0"/>
              </a:rPr>
              <a:t>parola, </a:t>
            </a:r>
            <a:r>
              <a:rPr lang="it-IT" sz="1800" b="1" i="0" u="none" strike="noStrike" baseline="0" dirty="0">
                <a:solidFill>
                  <a:srgbClr val="000000"/>
                </a:solidFill>
                <a:latin typeface="Arial" panose="020B0604020202020204" pitchFamily="34" charset="0"/>
              </a:rPr>
              <a:t>il </a:t>
            </a:r>
            <a:r>
              <a:rPr lang="it-IT" sz="1800" b="1" i="1" u="none" strike="noStrike" baseline="0" dirty="0">
                <a:solidFill>
                  <a:srgbClr val="000000"/>
                </a:solidFill>
                <a:latin typeface="Arial" panose="020B0604020202020204" pitchFamily="34" charset="0"/>
              </a:rPr>
              <a:t>verbo, </a:t>
            </a:r>
            <a:r>
              <a:rPr lang="it-IT" sz="1800" b="1" i="0" u="none" strike="noStrike" baseline="0" dirty="0">
                <a:solidFill>
                  <a:srgbClr val="000000"/>
                </a:solidFill>
                <a:latin typeface="Arial" panose="020B0604020202020204" pitchFamily="34" charset="0"/>
              </a:rPr>
              <a:t>il </a:t>
            </a:r>
            <a:r>
              <a:rPr lang="it-IT" sz="1800" b="1" i="1" u="none" strike="noStrike" baseline="0" dirty="0">
                <a:solidFill>
                  <a:srgbClr val="000000"/>
                </a:solidFill>
                <a:latin typeface="Arial" panose="020B0604020202020204" pitchFamily="34" charset="0"/>
              </a:rPr>
              <a:t>discorso intorno a qualcosa</a:t>
            </a:r>
            <a:r>
              <a:rPr lang="it-IT" sz="1800" b="1" i="0" u="none" strike="noStrike" baseline="0" dirty="0">
                <a:solidFill>
                  <a:srgbClr val="000000"/>
                </a:solidFill>
                <a:latin typeface="Arial" panose="020B0604020202020204" pitchFamily="34" charset="0"/>
              </a:rPr>
              <a:t>, </a:t>
            </a:r>
            <a:r>
              <a:rPr lang="it-IT" sz="1800" i="0" u="none" strike="noStrike" baseline="0" dirty="0">
                <a:solidFill>
                  <a:srgbClr val="000000"/>
                </a:solidFill>
                <a:latin typeface="Arial" panose="020B0604020202020204" pitchFamily="34" charset="0"/>
              </a:rPr>
              <a:t>più generalmente</a:t>
            </a:r>
            <a:r>
              <a:rPr lang="it-IT" sz="1800" b="1" i="0" u="none" strike="noStrike" baseline="0" dirty="0">
                <a:solidFill>
                  <a:srgbClr val="000000"/>
                </a:solidFill>
                <a:latin typeface="Arial" panose="020B0604020202020204" pitchFamily="34" charset="0"/>
              </a:rPr>
              <a:t> il discorso razionale, la </a:t>
            </a:r>
            <a:r>
              <a:rPr lang="it-IT" sz="1800" b="1" i="1" u="none" strike="noStrike" baseline="0" dirty="0">
                <a:solidFill>
                  <a:srgbClr val="000000"/>
                </a:solidFill>
                <a:latin typeface="Arial" panose="020B0604020202020204" pitchFamily="34" charset="0"/>
              </a:rPr>
              <a:t>razionalità </a:t>
            </a:r>
            <a:r>
              <a:rPr lang="it-IT" sz="1800" b="1" i="0" u="none" strike="noStrike" baseline="0" dirty="0">
                <a:solidFill>
                  <a:srgbClr val="000000"/>
                </a:solidFill>
                <a:latin typeface="Arial" panose="020B0604020202020204" pitchFamily="34" charset="0"/>
              </a:rPr>
              <a:t>o la </a:t>
            </a:r>
            <a:r>
              <a:rPr lang="it-IT" sz="1800" b="1" i="1" u="none" strike="noStrike" baseline="0" dirty="0">
                <a:solidFill>
                  <a:srgbClr val="000000"/>
                </a:solidFill>
                <a:latin typeface="Arial" panose="020B0604020202020204" pitchFamily="34" charset="0"/>
              </a:rPr>
              <a:t>ragione</a:t>
            </a:r>
            <a:r>
              <a:rPr lang="it-IT" sz="1800" b="1" i="0" u="none" strike="noStrike" baseline="0" dirty="0">
                <a:solidFill>
                  <a:srgbClr val="000000"/>
                </a:solidFill>
                <a:latin typeface="Arial" panose="020B0604020202020204" pitchFamily="34" charset="0"/>
              </a:rPr>
              <a:t>. </a:t>
            </a:r>
            <a:r>
              <a:rPr lang="it-IT" sz="1800" i="0" u="none" strike="noStrike" baseline="0" dirty="0">
                <a:solidFill>
                  <a:srgbClr val="000000"/>
                </a:solidFill>
                <a:latin typeface="Arial" panose="020B0604020202020204" pitchFamily="34" charset="0"/>
              </a:rPr>
              <a:t>Tecnicamente la logica (branca della filosofia) si occupa della correttezza sintattica del ragionamento. </a:t>
            </a:r>
          </a:p>
        </p:txBody>
      </p:sp>
      <p:sp>
        <p:nvSpPr>
          <p:cNvPr id="5" name="CasellaDiTesto 4">
            <a:extLst>
              <a:ext uri="{FF2B5EF4-FFF2-40B4-BE49-F238E27FC236}">
                <a16:creationId xmlns:a16="http://schemas.microsoft.com/office/drawing/2014/main" id="{372CFDC8-C0E0-4A1C-92CD-20E5E8731573}"/>
              </a:ext>
            </a:extLst>
          </p:cNvPr>
          <p:cNvSpPr txBox="1"/>
          <p:nvPr/>
        </p:nvSpPr>
        <p:spPr>
          <a:xfrm>
            <a:off x="2471595" y="2940212"/>
            <a:ext cx="8641132" cy="2585323"/>
          </a:xfrm>
          <a:prstGeom prst="rect">
            <a:avLst/>
          </a:prstGeom>
          <a:noFill/>
        </p:spPr>
        <p:txBody>
          <a:bodyPr wrap="square">
            <a:spAutoFit/>
          </a:bodyPr>
          <a:lstStyle/>
          <a:p>
            <a:pPr algn="just"/>
            <a:r>
              <a:rPr lang="it-IT" sz="1800" i="0" u="none" strike="noStrike" baseline="0" dirty="0">
                <a:solidFill>
                  <a:srgbClr val="000000"/>
                </a:solidFill>
                <a:latin typeface="Arial" panose="020B0604020202020204" pitchFamily="34" charset="0"/>
              </a:rPr>
              <a:t>Nel testo greco, lingua in cui è stato scritto </a:t>
            </a:r>
            <a:r>
              <a:rPr lang="it-IT" dirty="0">
                <a:solidFill>
                  <a:srgbClr val="000000"/>
                </a:solidFill>
                <a:latin typeface="Arial" panose="020B0604020202020204" pitchFamily="34" charset="0"/>
              </a:rPr>
              <a:t>negli anni a cavallo tra la fine del I e l'inizio del II secolo </a:t>
            </a:r>
            <a:r>
              <a:rPr lang="it-IT" sz="1800" i="0" u="none" strike="noStrike" baseline="0" dirty="0">
                <a:solidFill>
                  <a:srgbClr val="000000"/>
                </a:solidFill>
                <a:latin typeface="Arial" panose="020B0604020202020204" pitchFamily="34" charset="0"/>
              </a:rPr>
              <a:t>il Vangelo di Giovanni, leggiamo: </a:t>
            </a:r>
          </a:p>
          <a:p>
            <a:pPr algn="just"/>
            <a:endParaRPr lang="it-IT" dirty="0">
              <a:solidFill>
                <a:srgbClr val="000000"/>
              </a:solidFill>
              <a:latin typeface="Arial" panose="020B0604020202020204" pitchFamily="34" charset="0"/>
            </a:endParaRPr>
          </a:p>
          <a:p>
            <a:pPr algn="just"/>
            <a:r>
              <a:rPr lang="it-IT" sz="1800" b="1" i="0" u="none" strike="noStrike" baseline="0" dirty="0">
                <a:solidFill>
                  <a:srgbClr val="000000"/>
                </a:solidFill>
                <a:latin typeface="Arial" panose="020B0604020202020204" pitchFamily="34" charset="0"/>
              </a:rPr>
              <a:t>"</a:t>
            </a:r>
            <a:r>
              <a:rPr lang="it-IT" sz="1800" b="1" i="1" u="none" strike="noStrike" baseline="0" dirty="0">
                <a:solidFill>
                  <a:srgbClr val="000000"/>
                </a:solidFill>
                <a:latin typeface="Arial" panose="020B0604020202020204" pitchFamily="34" charset="0"/>
              </a:rPr>
              <a:t>In principio era il </a:t>
            </a:r>
            <a:r>
              <a:rPr lang="it-IT" sz="1800" b="1" i="0" u="none" strike="noStrike" baseline="0" dirty="0">
                <a:solidFill>
                  <a:srgbClr val="000000"/>
                </a:solidFill>
                <a:latin typeface="Arial" panose="020B0604020202020204" pitchFamily="34" charset="0"/>
              </a:rPr>
              <a:t>logos, </a:t>
            </a:r>
            <a:r>
              <a:rPr lang="it-IT" sz="1800" b="1" i="1" u="none" strike="noStrike" baseline="0" dirty="0">
                <a:solidFill>
                  <a:srgbClr val="000000"/>
                </a:solidFill>
                <a:latin typeface="Arial" panose="020B0604020202020204" pitchFamily="34" charset="0"/>
              </a:rPr>
              <a:t>e il </a:t>
            </a:r>
            <a:r>
              <a:rPr lang="it-IT" sz="1800" b="1" i="0" u="none" strike="noStrike" baseline="0" dirty="0">
                <a:solidFill>
                  <a:srgbClr val="000000"/>
                </a:solidFill>
                <a:latin typeface="Arial" panose="020B0604020202020204" pitchFamily="34" charset="0"/>
              </a:rPr>
              <a:t>logos </a:t>
            </a:r>
            <a:r>
              <a:rPr lang="it-IT" sz="1800" b="1" i="1" u="none" strike="noStrike" baseline="0" dirty="0">
                <a:solidFill>
                  <a:srgbClr val="000000"/>
                </a:solidFill>
                <a:latin typeface="Arial" panose="020B0604020202020204" pitchFamily="34" charset="0"/>
              </a:rPr>
              <a:t>era presso Dio, e il </a:t>
            </a:r>
            <a:r>
              <a:rPr lang="it-IT" sz="1800" b="1" i="0" u="none" strike="noStrike" baseline="0" dirty="0">
                <a:solidFill>
                  <a:srgbClr val="000000"/>
                </a:solidFill>
                <a:latin typeface="Arial" panose="020B0604020202020204" pitchFamily="34" charset="0"/>
              </a:rPr>
              <a:t>logos </a:t>
            </a:r>
            <a:r>
              <a:rPr lang="it-IT" sz="1800" b="1" i="1" u="none" strike="noStrike" baseline="0" dirty="0">
                <a:solidFill>
                  <a:srgbClr val="000000"/>
                </a:solidFill>
                <a:latin typeface="Arial" panose="020B0604020202020204" pitchFamily="34" charset="0"/>
              </a:rPr>
              <a:t>era Dio" </a:t>
            </a:r>
            <a:r>
              <a:rPr lang="it-IT" sz="1800" b="1" i="0" u="none" strike="noStrike" baseline="0" dirty="0">
                <a:solidFill>
                  <a:srgbClr val="000000"/>
                </a:solidFill>
                <a:latin typeface="Arial" panose="020B0604020202020204" pitchFamily="34" charset="0"/>
              </a:rPr>
              <a:t>(Giovanni 1,1,18). </a:t>
            </a:r>
          </a:p>
          <a:p>
            <a:pPr algn="just"/>
            <a:endParaRPr lang="it-IT" dirty="0">
              <a:solidFill>
                <a:srgbClr val="000000"/>
              </a:solidFill>
              <a:latin typeface="Arial" panose="020B0604020202020204" pitchFamily="34" charset="0"/>
            </a:endParaRPr>
          </a:p>
          <a:p>
            <a:pPr algn="just"/>
            <a:r>
              <a:rPr lang="it-IT" sz="1800" i="0" u="none" strike="noStrike" baseline="0" dirty="0">
                <a:solidFill>
                  <a:srgbClr val="000000"/>
                </a:solidFill>
                <a:latin typeface="Arial" panose="020B0604020202020204" pitchFamily="34" charset="0"/>
              </a:rPr>
              <a:t>Giovanni l’Evangelista avendo avuto contatti con la filosofia greca,</a:t>
            </a:r>
            <a:r>
              <a:rPr lang="it-IT" sz="1800" i="0" u="none" strike="noStrike" dirty="0">
                <a:solidFill>
                  <a:srgbClr val="000000"/>
                </a:solidFill>
                <a:latin typeface="Arial" panose="020B0604020202020204" pitchFamily="34" charset="0"/>
              </a:rPr>
              <a:t> </a:t>
            </a:r>
            <a:r>
              <a:rPr lang="it-IT" sz="1800" i="0" u="none" strike="noStrike" baseline="0" dirty="0">
                <a:solidFill>
                  <a:srgbClr val="000000"/>
                </a:solidFill>
                <a:latin typeface="Arial" panose="020B0604020202020204" pitchFamily="34" charset="0"/>
              </a:rPr>
              <a:t>in questo passo intende sottolineare che all'inizio del tempo nulla esisteva tranne la razionalità e che essa stessa era divina. </a:t>
            </a:r>
            <a:endParaRPr lang="it-IT" dirty="0"/>
          </a:p>
        </p:txBody>
      </p:sp>
      <p:sp>
        <p:nvSpPr>
          <p:cNvPr id="7" name="CasellaDiTesto 6">
            <a:extLst>
              <a:ext uri="{FF2B5EF4-FFF2-40B4-BE49-F238E27FC236}">
                <a16:creationId xmlns:a16="http://schemas.microsoft.com/office/drawing/2014/main" id="{6FF84C76-252F-4036-98CA-7B63B5334507}"/>
              </a:ext>
            </a:extLst>
          </p:cNvPr>
          <p:cNvSpPr txBox="1"/>
          <p:nvPr/>
        </p:nvSpPr>
        <p:spPr>
          <a:xfrm>
            <a:off x="2471595" y="5590371"/>
            <a:ext cx="8641132" cy="1200329"/>
          </a:xfrm>
          <a:prstGeom prst="rect">
            <a:avLst/>
          </a:prstGeom>
          <a:noFill/>
        </p:spPr>
        <p:txBody>
          <a:bodyPr wrap="square">
            <a:spAutoFit/>
          </a:bodyPr>
          <a:lstStyle/>
          <a:p>
            <a:pPr algn="just"/>
            <a:r>
              <a:rPr lang="it-IT" sz="1800" i="0" u="none" strike="noStrike" baseline="0" dirty="0">
                <a:solidFill>
                  <a:srgbClr val="000000"/>
                </a:solidFill>
                <a:latin typeface="Arial" panose="020B0604020202020204" pitchFamily="34" charset="0"/>
              </a:rPr>
              <a:t>Già Eraclito di Efeso (535 a.C.) aveva identificato nella razionalità la sostanza del mondo stesso. Con Giovanni il logos diviene progettualità per un mondo ordinato secondo ragione. Il </a:t>
            </a:r>
            <a:r>
              <a:rPr lang="el-GR" dirty="0">
                <a:solidFill>
                  <a:srgbClr val="202124"/>
                </a:solidFill>
                <a:latin typeface="arial" panose="020B0604020202020204" pitchFamily="34" charset="0"/>
              </a:rPr>
              <a:t>Χάος </a:t>
            </a:r>
            <a:r>
              <a:rPr lang="it-IT" dirty="0">
                <a:solidFill>
                  <a:srgbClr val="202124"/>
                </a:solidFill>
                <a:latin typeface="arial" panose="020B0604020202020204" pitchFamily="34" charset="0"/>
              </a:rPr>
              <a:t>(</a:t>
            </a:r>
            <a:r>
              <a:rPr lang="it-IT" sz="1800" u="none" strike="noStrike" baseline="0" dirty="0">
                <a:solidFill>
                  <a:srgbClr val="000000"/>
                </a:solidFill>
                <a:latin typeface="Arial" panose="020B0604020202020204" pitchFamily="34" charset="0"/>
              </a:rPr>
              <a:t>caos)</a:t>
            </a:r>
            <a:r>
              <a:rPr lang="it-IT" sz="1800" i="0" u="none" strike="noStrike" baseline="0" dirty="0">
                <a:solidFill>
                  <a:srgbClr val="000000"/>
                </a:solidFill>
                <a:latin typeface="Arial" panose="020B0604020202020204" pitchFamily="34" charset="0"/>
              </a:rPr>
              <a:t>, realtà disordinata, cede il passo con questo Vangelo ad una realtà ordinata e armonica ovvero al </a:t>
            </a:r>
            <a:r>
              <a:rPr lang="el-GR" dirty="0">
                <a:solidFill>
                  <a:srgbClr val="202124"/>
                </a:solidFill>
                <a:latin typeface="arial" panose="020B0604020202020204" pitchFamily="34" charset="0"/>
              </a:rPr>
              <a:t>κόσμος </a:t>
            </a:r>
            <a:r>
              <a:rPr lang="it-IT" dirty="0">
                <a:solidFill>
                  <a:srgbClr val="202124"/>
                </a:solidFill>
                <a:latin typeface="arial" panose="020B0604020202020204" pitchFamily="34" charset="0"/>
              </a:rPr>
              <a:t>(</a:t>
            </a:r>
            <a:r>
              <a:rPr lang="it-IT" sz="1800" u="none" strike="noStrike" baseline="0" dirty="0">
                <a:solidFill>
                  <a:srgbClr val="000000"/>
                </a:solidFill>
                <a:latin typeface="Arial" panose="020B0604020202020204" pitchFamily="34" charset="0"/>
              </a:rPr>
              <a:t>cosmo</a:t>
            </a:r>
            <a:r>
              <a:rPr lang="it-IT" sz="1800" i="1" u="none" strike="noStrike" baseline="0" dirty="0">
                <a:solidFill>
                  <a:srgbClr val="000000"/>
                </a:solidFill>
                <a:latin typeface="Arial" panose="020B0604020202020204" pitchFamily="34" charset="0"/>
              </a:rPr>
              <a:t>).</a:t>
            </a:r>
            <a:endParaRPr lang="it-IT" dirty="0"/>
          </a:p>
        </p:txBody>
      </p:sp>
      <p:sp>
        <p:nvSpPr>
          <p:cNvPr id="4" name="CasellaDiTesto 3">
            <a:extLst>
              <a:ext uri="{FF2B5EF4-FFF2-40B4-BE49-F238E27FC236}">
                <a16:creationId xmlns:a16="http://schemas.microsoft.com/office/drawing/2014/main" id="{BEF0AA9C-0C05-4965-B902-621BF7E43278}"/>
              </a:ext>
            </a:extLst>
          </p:cNvPr>
          <p:cNvSpPr txBox="1"/>
          <p:nvPr/>
        </p:nvSpPr>
        <p:spPr>
          <a:xfrm>
            <a:off x="1166132" y="698747"/>
            <a:ext cx="749798" cy="461665"/>
          </a:xfrm>
          <a:prstGeom prst="rect">
            <a:avLst/>
          </a:prstGeom>
          <a:noFill/>
        </p:spPr>
        <p:txBody>
          <a:bodyPr wrap="square" rtlCol="0">
            <a:spAutoFit/>
          </a:bodyPr>
          <a:lstStyle/>
          <a:p>
            <a:r>
              <a:rPr lang="it-IT" sz="2400" b="1" dirty="0">
                <a:solidFill>
                  <a:schemeClr val="bg1"/>
                </a:solidFill>
              </a:rPr>
              <a:t>1</a:t>
            </a:r>
          </a:p>
        </p:txBody>
      </p:sp>
    </p:spTree>
    <p:extLst>
      <p:ext uri="{BB962C8B-B14F-4D97-AF65-F5344CB8AC3E}">
        <p14:creationId xmlns:p14="http://schemas.microsoft.com/office/powerpoint/2010/main" val="106711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3CBCFA-A8F8-4ECA-A670-691BB981C0BB}"/>
              </a:ext>
            </a:extLst>
          </p:cNvPr>
          <p:cNvSpPr>
            <a:spLocks noGrp="1"/>
          </p:cNvSpPr>
          <p:nvPr>
            <p:ph type="title"/>
          </p:nvPr>
        </p:nvSpPr>
        <p:spPr>
          <a:xfrm>
            <a:off x="1583006" y="629955"/>
            <a:ext cx="9559387" cy="923330"/>
          </a:xfrm>
        </p:spPr>
        <p:txBody>
          <a:bodyPr/>
          <a:lstStyle/>
          <a:p>
            <a:r>
              <a:rPr lang="it-IT" dirty="0"/>
              <a:t>Esiste un solo modo razionale di pensare ?</a:t>
            </a:r>
          </a:p>
        </p:txBody>
      </p:sp>
      <p:sp>
        <p:nvSpPr>
          <p:cNvPr id="3" name="Segnaposto contenuto 2">
            <a:extLst>
              <a:ext uri="{FF2B5EF4-FFF2-40B4-BE49-F238E27FC236}">
                <a16:creationId xmlns:a16="http://schemas.microsoft.com/office/drawing/2014/main" id="{1437D798-BD2D-43F6-A644-80740B5F52D4}"/>
              </a:ext>
            </a:extLst>
          </p:cNvPr>
          <p:cNvSpPr>
            <a:spLocks noGrp="1"/>
          </p:cNvSpPr>
          <p:nvPr>
            <p:ph idx="1"/>
          </p:nvPr>
        </p:nvSpPr>
        <p:spPr>
          <a:xfrm>
            <a:off x="1905000" y="1164124"/>
            <a:ext cx="8915400" cy="1280890"/>
          </a:xfrm>
        </p:spPr>
        <p:txBody>
          <a:bodyPr/>
          <a:lstStyle/>
          <a:p>
            <a:pPr algn="l"/>
            <a:endParaRPr lang="it-IT" sz="1800" b="0" i="0" u="none" strike="noStrike" baseline="0"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 </a:t>
            </a:r>
            <a:r>
              <a:rPr lang="it-IT" sz="1800" b="1" i="0" u="none" strike="noStrike" baseline="0" dirty="0">
                <a:solidFill>
                  <a:srgbClr val="000000"/>
                </a:solidFill>
                <a:latin typeface="Arial" panose="020B0604020202020204" pitchFamily="34" charset="0"/>
              </a:rPr>
              <a:t>La Logica occidentale (Grecia Classica)</a:t>
            </a:r>
          </a:p>
          <a:p>
            <a:r>
              <a:rPr lang="it-IT" b="1" dirty="0">
                <a:solidFill>
                  <a:srgbClr val="000000"/>
                </a:solidFill>
                <a:latin typeface="Arial" panose="020B0604020202020204" pitchFamily="34" charset="0"/>
              </a:rPr>
              <a:t> La Logica orientale (Taoista) </a:t>
            </a:r>
          </a:p>
          <a:p>
            <a:pPr marL="0" indent="0">
              <a:buNone/>
            </a:pPr>
            <a:endParaRPr lang="it-IT" sz="1800" b="1" i="0" u="none" strike="noStrike" baseline="0" dirty="0">
              <a:solidFill>
                <a:srgbClr val="000000"/>
              </a:solidFill>
              <a:latin typeface="Arial" panose="020B0604020202020204" pitchFamily="34" charset="0"/>
            </a:endParaRPr>
          </a:p>
        </p:txBody>
      </p:sp>
      <p:sp>
        <p:nvSpPr>
          <p:cNvPr id="4" name="CasellaDiTesto 3">
            <a:extLst>
              <a:ext uri="{FF2B5EF4-FFF2-40B4-BE49-F238E27FC236}">
                <a16:creationId xmlns:a16="http://schemas.microsoft.com/office/drawing/2014/main" id="{745B8D70-06C0-47E6-A805-3A2DA9FDD19B}"/>
              </a:ext>
            </a:extLst>
          </p:cNvPr>
          <p:cNvSpPr txBox="1"/>
          <p:nvPr/>
        </p:nvSpPr>
        <p:spPr>
          <a:xfrm>
            <a:off x="1905000" y="2590023"/>
            <a:ext cx="9433560" cy="1477328"/>
          </a:xfrm>
          <a:prstGeom prst="rect">
            <a:avLst/>
          </a:prstGeom>
          <a:noFill/>
        </p:spPr>
        <p:txBody>
          <a:bodyPr wrap="square" rtlCol="0">
            <a:spAutoFit/>
          </a:bodyPr>
          <a:lstStyle/>
          <a:p>
            <a:r>
              <a:rPr lang="it-IT" sz="1800" b="1" i="0" u="none" strike="noStrike" baseline="0" dirty="0">
                <a:solidFill>
                  <a:srgbClr val="000000"/>
                </a:solidFill>
                <a:latin typeface="Arial" panose="020B0604020202020204" pitchFamily="34" charset="0"/>
              </a:rPr>
              <a:t>I PRINCIPI</a:t>
            </a:r>
            <a:r>
              <a:rPr lang="it-IT" sz="1800" b="1" i="0" u="none" strike="noStrike" dirty="0">
                <a:solidFill>
                  <a:srgbClr val="000000"/>
                </a:solidFill>
                <a:latin typeface="Arial" panose="020B0604020202020204" pitchFamily="34" charset="0"/>
              </a:rPr>
              <a:t> DELLA </a:t>
            </a:r>
            <a:r>
              <a:rPr lang="it-IT" sz="1800" b="1" i="0" u="none" strike="noStrike" baseline="0" dirty="0">
                <a:solidFill>
                  <a:srgbClr val="000000"/>
                </a:solidFill>
                <a:latin typeface="Arial" panose="020B0604020202020204" pitchFamily="34" charset="0"/>
              </a:rPr>
              <a:t>LOGICA OCCIDENTALE</a:t>
            </a:r>
          </a:p>
          <a:p>
            <a:r>
              <a:rPr lang="it-IT" sz="1800" b="1" i="0" u="none" strike="noStrike" baseline="0" dirty="0">
                <a:solidFill>
                  <a:srgbClr val="000000"/>
                </a:solidFill>
                <a:latin typeface="Arial" panose="020B0604020202020204" pitchFamily="34" charset="0"/>
              </a:rPr>
              <a:t> </a:t>
            </a:r>
          </a:p>
          <a:p>
            <a:pPr marL="285750" indent="-285750" algn="just">
              <a:buFont typeface="Arial" panose="020B0604020202020204" pitchFamily="34" charset="0"/>
              <a:buChar char="•"/>
            </a:pPr>
            <a:r>
              <a:rPr lang="it-IT" sz="1800" b="1" i="1" u="none" strike="noStrike" baseline="0" dirty="0">
                <a:solidFill>
                  <a:srgbClr val="000000"/>
                </a:solidFill>
                <a:latin typeface="Arial" panose="020B0604020202020204" pitchFamily="34" charset="0"/>
              </a:rPr>
              <a:t>il principio di identità;</a:t>
            </a:r>
            <a:r>
              <a:rPr lang="it-IT" dirty="0">
                <a:solidFill>
                  <a:srgbClr val="000000"/>
                </a:solidFill>
                <a:latin typeface="Arial" panose="020B0604020202020204" pitchFamily="34" charset="0"/>
              </a:rPr>
              <a:t> </a:t>
            </a:r>
            <a:r>
              <a:rPr lang="it-IT" b="1" dirty="0">
                <a:solidFill>
                  <a:srgbClr val="000000"/>
                </a:solidFill>
                <a:latin typeface="Arial" panose="020B0604020202020204" pitchFamily="34" charset="0"/>
              </a:rPr>
              <a:t>P = P </a:t>
            </a:r>
            <a:r>
              <a:rPr lang="it-IT" sz="1800" i="0" u="none" strike="noStrike" baseline="0" dirty="0">
                <a:solidFill>
                  <a:srgbClr val="000000"/>
                </a:solidFill>
                <a:latin typeface="Arial" panose="020B0604020202020204" pitchFamily="34" charset="0"/>
              </a:rPr>
              <a:t>Non permette che l'oggetto di un discorso razionale o logicamente </a:t>
            </a:r>
            <a:r>
              <a:rPr lang="it-IT" sz="1800" i="1" u="none" strike="noStrike" baseline="0" dirty="0">
                <a:solidFill>
                  <a:srgbClr val="000000"/>
                </a:solidFill>
                <a:latin typeface="Arial" panose="020B0604020202020204" pitchFamily="34" charset="0"/>
              </a:rPr>
              <a:t>valido </a:t>
            </a:r>
            <a:r>
              <a:rPr lang="it-IT" sz="1800" i="0" u="none" strike="noStrike" baseline="0" dirty="0">
                <a:solidFill>
                  <a:srgbClr val="000000"/>
                </a:solidFill>
                <a:latin typeface="Arial" panose="020B0604020202020204" pitchFamily="34" charset="0"/>
              </a:rPr>
              <a:t>muti nel corso di questo. </a:t>
            </a:r>
            <a:endParaRPr lang="it-IT" sz="1800" i="1" u="none" strike="noStrike" baseline="0" dirty="0">
              <a:solidFill>
                <a:srgbClr val="000000"/>
              </a:solidFill>
              <a:latin typeface="Arial" panose="020B0604020202020204" pitchFamily="34" charset="0"/>
            </a:endParaRPr>
          </a:p>
          <a:p>
            <a:endParaRPr lang="it-IT" dirty="0"/>
          </a:p>
        </p:txBody>
      </p:sp>
      <p:sp>
        <p:nvSpPr>
          <p:cNvPr id="5" name="CasellaDiTesto 4">
            <a:extLst>
              <a:ext uri="{FF2B5EF4-FFF2-40B4-BE49-F238E27FC236}">
                <a16:creationId xmlns:a16="http://schemas.microsoft.com/office/drawing/2014/main" id="{87E048C0-A304-4866-8229-339B048E65E8}"/>
              </a:ext>
            </a:extLst>
          </p:cNvPr>
          <p:cNvSpPr txBox="1"/>
          <p:nvPr/>
        </p:nvSpPr>
        <p:spPr>
          <a:xfrm>
            <a:off x="1905000" y="4139648"/>
            <a:ext cx="9433560" cy="923330"/>
          </a:xfrm>
          <a:prstGeom prst="rect">
            <a:avLst/>
          </a:prstGeom>
          <a:noFill/>
        </p:spPr>
        <p:txBody>
          <a:bodyPr wrap="square" rtlCol="0">
            <a:spAutoFit/>
          </a:bodyPr>
          <a:lstStyle/>
          <a:p>
            <a:pPr marL="285750" indent="-285750" algn="just">
              <a:buFont typeface="Arial" panose="020B0604020202020204" pitchFamily="34" charset="0"/>
              <a:buChar char="•"/>
            </a:pPr>
            <a:r>
              <a:rPr lang="it-IT" sz="1800" b="1" i="1" u="none" strike="noStrike" baseline="0" dirty="0">
                <a:solidFill>
                  <a:srgbClr val="000000"/>
                </a:solidFill>
                <a:latin typeface="Arial" panose="020B0604020202020204" pitchFamily="34" charset="0"/>
              </a:rPr>
              <a:t>il principio di non contraddizione; </a:t>
            </a:r>
            <a:r>
              <a:rPr lang="it-IT" dirty="0"/>
              <a:t>¬</a:t>
            </a:r>
            <a:r>
              <a:rPr lang="it-IT" sz="1800" b="1" dirty="0">
                <a:effectLst/>
                <a:latin typeface="Times New Roman" panose="02020603050405020304" pitchFamily="18" charset="0"/>
                <a:ea typeface="Calibri" panose="020F0502020204030204" pitchFamily="34" charset="0"/>
              </a:rPr>
              <a:t> (</a:t>
            </a:r>
            <a:r>
              <a:rPr lang="it-IT" b="1" dirty="0">
                <a:solidFill>
                  <a:srgbClr val="000000"/>
                </a:solidFill>
                <a:latin typeface="Arial" panose="020B0604020202020204" pitchFamily="34" charset="0"/>
              </a:rPr>
              <a:t> P </a:t>
            </a:r>
            <a:r>
              <a:rPr lang="it-IT" sz="1800" b="1" dirty="0">
                <a:effectLst/>
                <a:latin typeface="Times New Roman" panose="02020603050405020304" pitchFamily="18" charset="0"/>
                <a:ea typeface="Calibri" panose="020F0502020204030204" pitchFamily="34" charset="0"/>
              </a:rPr>
              <a:t>˄ </a:t>
            </a:r>
            <a:r>
              <a:rPr lang="it-IT" dirty="0"/>
              <a:t>¬ </a:t>
            </a:r>
            <a:r>
              <a:rPr lang="it-IT" b="1" dirty="0">
                <a:solidFill>
                  <a:srgbClr val="000000"/>
                </a:solidFill>
                <a:latin typeface="Arial" panose="020B0604020202020204" pitchFamily="34" charset="0"/>
              </a:rPr>
              <a:t>P</a:t>
            </a:r>
            <a:r>
              <a:rPr lang="it-IT" sz="1800" b="1" dirty="0">
                <a:effectLst/>
                <a:latin typeface="Times New Roman" panose="02020603050405020304" pitchFamily="18" charset="0"/>
                <a:ea typeface="Calibri" panose="020F0502020204030204" pitchFamily="34" charset="0"/>
              </a:rPr>
              <a:t>) </a:t>
            </a:r>
            <a:r>
              <a:rPr lang="it-IT" sz="1800" i="0" u="none" strike="noStrike" baseline="0" dirty="0">
                <a:solidFill>
                  <a:srgbClr val="000000"/>
                </a:solidFill>
                <a:latin typeface="Arial" panose="020B0604020202020204" pitchFamily="34" charset="0"/>
              </a:rPr>
              <a:t>Vieta la possibilità di affermare in un discorso razionale una proposizione e contemporaneamente la sua negazione. </a:t>
            </a:r>
            <a:endParaRPr lang="it-IT" sz="1800" b="1" i="1" u="none" strike="noStrike" baseline="0" dirty="0">
              <a:solidFill>
                <a:srgbClr val="000000"/>
              </a:solidFill>
              <a:latin typeface="Arial" panose="020B0604020202020204" pitchFamily="34" charset="0"/>
            </a:endParaRPr>
          </a:p>
          <a:p>
            <a:pPr marL="285750" indent="-285750" algn="l">
              <a:buFont typeface="Arial" panose="020B0604020202020204" pitchFamily="34" charset="0"/>
              <a:buChar char="•"/>
            </a:pPr>
            <a:endParaRPr lang="it-IT" sz="1800" i="1" u="none" strike="noStrike" baseline="0" dirty="0">
              <a:solidFill>
                <a:srgbClr val="000000"/>
              </a:solidFill>
              <a:latin typeface="Arial" panose="020B0604020202020204" pitchFamily="34" charset="0"/>
            </a:endParaRPr>
          </a:p>
        </p:txBody>
      </p:sp>
      <p:sp>
        <p:nvSpPr>
          <p:cNvPr id="6" name="CasellaDiTesto 5">
            <a:extLst>
              <a:ext uri="{FF2B5EF4-FFF2-40B4-BE49-F238E27FC236}">
                <a16:creationId xmlns:a16="http://schemas.microsoft.com/office/drawing/2014/main" id="{17B7D4D3-529A-441D-8789-ED86D1930D0E}"/>
              </a:ext>
            </a:extLst>
          </p:cNvPr>
          <p:cNvSpPr txBox="1"/>
          <p:nvPr/>
        </p:nvSpPr>
        <p:spPr>
          <a:xfrm>
            <a:off x="1905000" y="5029372"/>
            <a:ext cx="9563100" cy="1815882"/>
          </a:xfrm>
          <a:prstGeom prst="rect">
            <a:avLst/>
          </a:prstGeom>
          <a:noFill/>
        </p:spPr>
        <p:txBody>
          <a:bodyPr wrap="square" rtlCol="0">
            <a:spAutoFit/>
          </a:bodyPr>
          <a:lstStyle/>
          <a:p>
            <a:pPr marL="285750" indent="-285750" algn="just">
              <a:buFont typeface="Arial" panose="020B0604020202020204" pitchFamily="34" charset="0"/>
              <a:buChar char="•"/>
            </a:pPr>
            <a:r>
              <a:rPr lang="it-IT" sz="1800" b="1" i="1" u="none" strike="noStrike" baseline="0" dirty="0">
                <a:solidFill>
                  <a:srgbClr val="000000"/>
                </a:solidFill>
                <a:latin typeface="Arial" panose="020B0604020202020204" pitchFamily="34" charset="0"/>
              </a:rPr>
              <a:t>il principio del terzo escluso; </a:t>
            </a:r>
            <a:r>
              <a:rPr lang="it-IT" sz="1800" b="1" u="none" strike="noStrike" baseline="0" dirty="0">
                <a:solidFill>
                  <a:srgbClr val="000000"/>
                </a:solidFill>
                <a:latin typeface="Arial" panose="020B0604020202020204" pitchFamily="34" charset="0"/>
              </a:rPr>
              <a:t>( P </a:t>
            </a:r>
            <a:r>
              <a:rPr lang="it-IT" sz="1800" dirty="0">
                <a:effectLst/>
                <a:latin typeface="Times New Roman" panose="02020603050405020304" pitchFamily="18" charset="0"/>
                <a:ea typeface="Calibri" panose="020F0502020204030204" pitchFamily="34" charset="0"/>
              </a:rPr>
              <a:t>˅ </a:t>
            </a:r>
            <a:r>
              <a:rPr lang="it-IT" dirty="0"/>
              <a:t>¬ </a:t>
            </a:r>
            <a:r>
              <a:rPr lang="it-IT" b="1" dirty="0">
                <a:solidFill>
                  <a:srgbClr val="000000"/>
                </a:solidFill>
                <a:latin typeface="Arial" panose="020B0604020202020204" pitchFamily="34" charset="0"/>
              </a:rPr>
              <a:t>P)</a:t>
            </a:r>
            <a:r>
              <a:rPr lang="it-IT" sz="1800" dirty="0">
                <a:effectLst/>
                <a:latin typeface="Times New Roman" panose="02020603050405020304" pitchFamily="18" charset="0"/>
                <a:ea typeface="Calibri" panose="020F0502020204030204" pitchFamily="34" charset="0"/>
              </a:rPr>
              <a:t> </a:t>
            </a:r>
            <a:r>
              <a:rPr lang="it-IT" sz="1800" u="none" strike="noStrike" baseline="0" dirty="0">
                <a:solidFill>
                  <a:srgbClr val="000000"/>
                </a:solidFill>
                <a:latin typeface="Arial" panose="020B0604020202020204" pitchFamily="34" charset="0"/>
              </a:rPr>
              <a:t>Si tratta di un corollario del </a:t>
            </a:r>
            <a:r>
              <a:rPr lang="it-IT" sz="1800" i="1" u="none" strike="noStrike" baseline="0" dirty="0">
                <a:solidFill>
                  <a:srgbClr val="000000"/>
                </a:solidFill>
                <a:latin typeface="Arial" panose="020B0604020202020204" pitchFamily="34" charset="0"/>
              </a:rPr>
              <a:t>principio di non contraddizione </a:t>
            </a:r>
            <a:r>
              <a:rPr lang="it-IT" sz="1800" u="none" strike="noStrike" baseline="0" dirty="0">
                <a:solidFill>
                  <a:srgbClr val="000000"/>
                </a:solidFill>
                <a:latin typeface="Arial" panose="020B0604020202020204" pitchFamily="34" charset="0"/>
              </a:rPr>
              <a:t>utilizzato nelle dimostrazioni per assurdo</a:t>
            </a:r>
            <a:r>
              <a:rPr lang="it-IT" sz="1800" b="1" u="none" strike="noStrike" baseline="0" dirty="0">
                <a:solidFill>
                  <a:srgbClr val="000000"/>
                </a:solidFill>
                <a:latin typeface="Arial" panose="020B0604020202020204" pitchFamily="34" charset="0"/>
              </a:rPr>
              <a:t> </a:t>
            </a:r>
            <a:r>
              <a:rPr lang="it-IT" sz="1800" b="1" i="1" u="none" strike="noStrike" baseline="0" dirty="0">
                <a:solidFill>
                  <a:srgbClr val="000000"/>
                </a:solidFill>
                <a:latin typeface="Arial" panose="020B0604020202020204" pitchFamily="34" charset="0"/>
              </a:rPr>
              <a:t> </a:t>
            </a:r>
            <a:r>
              <a:rPr lang="it-IT" dirty="0">
                <a:solidFill>
                  <a:srgbClr val="000000"/>
                </a:solidFill>
                <a:latin typeface="Arial" panose="020B0604020202020204" pitchFamily="34" charset="0"/>
              </a:rPr>
              <a:t>stabilisce che date due proposizioni contradditorie non possono essere né contemporaneamente vere né contemporaneamente false  (principio di contraddizione), ma è necessario che una di esse sia vera e l’altro falsa, e che la falsità dell’una implichi necessariamente la verità dell’altra e viceversa, senza una «terza» possibilità  (</a:t>
            </a:r>
            <a:r>
              <a:rPr lang="it-IT" dirty="0" err="1">
                <a:solidFill>
                  <a:srgbClr val="000000"/>
                </a:solidFill>
                <a:latin typeface="Arial" panose="020B0604020202020204" pitchFamily="34" charset="0"/>
              </a:rPr>
              <a:t>Tertium</a:t>
            </a:r>
            <a:r>
              <a:rPr lang="it-IT" dirty="0">
                <a:solidFill>
                  <a:srgbClr val="000000"/>
                </a:solidFill>
                <a:latin typeface="Arial" panose="020B0604020202020204" pitchFamily="34" charset="0"/>
              </a:rPr>
              <a:t> non </a:t>
            </a:r>
            <a:r>
              <a:rPr lang="it-IT" dirty="0" err="1">
                <a:solidFill>
                  <a:srgbClr val="000000"/>
                </a:solidFill>
                <a:latin typeface="Arial" panose="020B0604020202020204" pitchFamily="34" charset="0"/>
              </a:rPr>
              <a:t>datur</a:t>
            </a:r>
            <a:r>
              <a:rPr lang="it-IT" dirty="0">
                <a:solidFill>
                  <a:srgbClr val="000000"/>
                </a:solidFill>
                <a:latin typeface="Arial" panose="020B0604020202020204" pitchFamily="34" charset="0"/>
              </a:rPr>
              <a:t>). </a:t>
            </a:r>
          </a:p>
        </p:txBody>
      </p:sp>
      <p:sp>
        <p:nvSpPr>
          <p:cNvPr id="7" name="CasellaDiTesto 6">
            <a:extLst>
              <a:ext uri="{FF2B5EF4-FFF2-40B4-BE49-F238E27FC236}">
                <a16:creationId xmlns:a16="http://schemas.microsoft.com/office/drawing/2014/main" id="{6356E354-1BE1-4CDF-B4FF-FEE03B9EA372}"/>
              </a:ext>
            </a:extLst>
          </p:cNvPr>
          <p:cNvSpPr txBox="1"/>
          <p:nvPr/>
        </p:nvSpPr>
        <p:spPr>
          <a:xfrm>
            <a:off x="1049607" y="702459"/>
            <a:ext cx="749798" cy="461665"/>
          </a:xfrm>
          <a:prstGeom prst="rect">
            <a:avLst/>
          </a:prstGeom>
          <a:noFill/>
        </p:spPr>
        <p:txBody>
          <a:bodyPr wrap="square" rtlCol="0">
            <a:spAutoFit/>
          </a:bodyPr>
          <a:lstStyle/>
          <a:p>
            <a:r>
              <a:rPr lang="it-IT" sz="2400" b="1" dirty="0">
                <a:solidFill>
                  <a:schemeClr val="bg1"/>
                </a:solidFill>
              </a:rPr>
              <a:t>2</a:t>
            </a:r>
          </a:p>
        </p:txBody>
      </p:sp>
    </p:spTree>
    <p:extLst>
      <p:ext uri="{BB962C8B-B14F-4D97-AF65-F5344CB8AC3E}">
        <p14:creationId xmlns:p14="http://schemas.microsoft.com/office/powerpoint/2010/main" val="233866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640F2B41-910D-47D0-BCBF-B0C484B3F5A9}"/>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La logica Taoista</a:t>
            </a:r>
          </a:p>
        </p:txBody>
      </p:sp>
      <p:sp>
        <p:nvSpPr>
          <p:cNvPr id="3" name="Segnaposto contenuto 2">
            <a:extLst>
              <a:ext uri="{FF2B5EF4-FFF2-40B4-BE49-F238E27FC236}">
                <a16:creationId xmlns:a16="http://schemas.microsoft.com/office/drawing/2014/main" id="{CEF38096-3C95-40B9-A091-AA9FA9E0BE36}"/>
              </a:ext>
            </a:extLst>
          </p:cNvPr>
          <p:cNvSpPr>
            <a:spLocks noGrp="1" noChangeAspect="1"/>
          </p:cNvSpPr>
          <p:nvPr>
            <p:ph idx="1"/>
          </p:nvPr>
        </p:nvSpPr>
        <p:spPr>
          <a:xfrm>
            <a:off x="336402" y="1878663"/>
            <a:ext cx="7294809" cy="1259840"/>
          </a:xfrm>
        </p:spPr>
        <p:txBody>
          <a:bodyPr>
            <a:normAutofit fontScale="92500"/>
          </a:bodyPr>
          <a:lstStyle/>
          <a:p>
            <a:pPr algn="just"/>
            <a:r>
              <a:rPr lang="it-IT" u="none" strike="noStrike" baseline="0" dirty="0">
                <a:solidFill>
                  <a:srgbClr val="FEFFFF"/>
                </a:solidFill>
                <a:latin typeface="Arial" panose="020B0604020202020204" pitchFamily="34" charset="0"/>
              </a:rPr>
              <a:t> </a:t>
            </a:r>
            <a:r>
              <a:rPr lang="it-IT" u="none" strike="noStrike" baseline="0" dirty="0" err="1">
                <a:solidFill>
                  <a:srgbClr val="FEFFFF"/>
                </a:solidFill>
                <a:latin typeface="Arial" panose="020B0604020202020204" pitchFamily="34" charset="0"/>
              </a:rPr>
              <a:t>ll</a:t>
            </a:r>
            <a:r>
              <a:rPr lang="it-IT" dirty="0">
                <a:solidFill>
                  <a:srgbClr val="FEFFFF"/>
                </a:solidFill>
                <a:latin typeface="Arial" panose="020B0604020202020204" pitchFamily="34" charset="0"/>
              </a:rPr>
              <a:t> </a:t>
            </a:r>
            <a:r>
              <a:rPr lang="it-IT" u="none" strike="noStrike" baseline="0" dirty="0">
                <a:solidFill>
                  <a:srgbClr val="FEFFFF"/>
                </a:solidFill>
                <a:latin typeface="Arial" panose="020B0604020202020204" pitchFamily="34" charset="0"/>
              </a:rPr>
              <a:t>cerchio simbolizza la totalità (il </a:t>
            </a:r>
            <a:r>
              <a:rPr lang="it-IT" b="1" u="none" strike="noStrike" baseline="0" dirty="0">
                <a:solidFill>
                  <a:srgbClr val="FEFFFF"/>
                </a:solidFill>
                <a:latin typeface="Arial" panose="020B0604020202020204" pitchFamily="34" charset="0"/>
              </a:rPr>
              <a:t>Tao</a:t>
            </a:r>
            <a:r>
              <a:rPr lang="it-IT" u="none" strike="noStrike" baseline="0" dirty="0">
                <a:solidFill>
                  <a:srgbClr val="FEFFFF"/>
                </a:solidFill>
                <a:latin typeface="Arial" panose="020B0604020202020204" pitchFamily="34" charset="0"/>
              </a:rPr>
              <a:t> </a:t>
            </a:r>
            <a:r>
              <a:rPr lang="ja-JP" altLang="it-IT" dirty="0">
                <a:solidFill>
                  <a:schemeClr val="bg1"/>
                </a:solidFill>
              </a:rPr>
              <a:t>道 </a:t>
            </a:r>
            <a:r>
              <a:rPr lang="it-IT" altLang="ja-JP" dirty="0">
                <a:solidFill>
                  <a:schemeClr val="bg1"/>
                </a:solidFill>
              </a:rPr>
              <a:t>), </a:t>
            </a:r>
            <a:r>
              <a:rPr lang="it-IT" u="none" strike="noStrike" baseline="0" dirty="0">
                <a:solidFill>
                  <a:srgbClr val="FEFFFF"/>
                </a:solidFill>
                <a:latin typeface="Arial" panose="020B0604020202020204" pitchFamily="34" charset="0"/>
              </a:rPr>
              <a:t>le parti in bianco e nero gli opposti: lo </a:t>
            </a:r>
            <a:r>
              <a:rPr lang="it-IT" b="1" u="none" strike="noStrike" baseline="0" dirty="0">
                <a:solidFill>
                  <a:srgbClr val="FEFFFF"/>
                </a:solidFill>
                <a:latin typeface="Arial" panose="020B0604020202020204" pitchFamily="34" charset="0"/>
              </a:rPr>
              <a:t>Ying </a:t>
            </a:r>
            <a:r>
              <a:rPr lang="it-IT" u="none" strike="noStrike" baseline="0" dirty="0">
                <a:solidFill>
                  <a:srgbClr val="FEFFFF"/>
                </a:solidFill>
                <a:latin typeface="Arial" panose="020B0604020202020204" pitchFamily="34" charset="0"/>
              </a:rPr>
              <a:t>e lo </a:t>
            </a:r>
            <a:r>
              <a:rPr lang="it-IT" b="1" u="none" strike="noStrike" baseline="0" dirty="0">
                <a:solidFill>
                  <a:srgbClr val="FEFFFF"/>
                </a:solidFill>
                <a:latin typeface="Arial" panose="020B0604020202020204" pitchFamily="34" charset="0"/>
              </a:rPr>
              <a:t>Yang</a:t>
            </a:r>
            <a:r>
              <a:rPr lang="it-IT" u="none" strike="noStrike" baseline="0" dirty="0">
                <a:solidFill>
                  <a:srgbClr val="FEFFFF"/>
                </a:solidFill>
                <a:latin typeface="Arial" panose="020B0604020202020204" pitchFamily="34" charset="0"/>
              </a:rPr>
              <a:t>.  Questi ultimi sintetizzano la totalità delle realtà contrapposte e antagoniste: il vuoto e il pieno, il concavo e il convesso, il maschile e il femminile, a luce e l’oscurità e così via.</a:t>
            </a:r>
          </a:p>
          <a:p>
            <a:pPr algn="just"/>
            <a:endParaRPr lang="it-IT" dirty="0">
              <a:solidFill>
                <a:srgbClr val="FEFFFF"/>
              </a:solidFill>
              <a:latin typeface="Arial" panose="020B0604020202020204" pitchFamily="34" charset="0"/>
            </a:endParaRPr>
          </a:p>
        </p:txBody>
      </p:sp>
      <p:pic>
        <p:nvPicPr>
          <p:cNvPr id="9" name="Immagine 8" descr="Immagine che contiene fotografia, donna, notte, telefono&#10;&#10;Descrizione generata automaticamente">
            <a:extLst>
              <a:ext uri="{FF2B5EF4-FFF2-40B4-BE49-F238E27FC236}">
                <a16:creationId xmlns:a16="http://schemas.microsoft.com/office/drawing/2014/main" id="{DACA3FAD-52C5-4A3D-B1E7-AB94B3514296}"/>
              </a:ext>
            </a:extLst>
          </p:cNvPr>
          <p:cNvPicPr>
            <a:picLocks noChangeAspect="1"/>
          </p:cNvPicPr>
          <p:nvPr/>
        </p:nvPicPr>
        <p:blipFill>
          <a:blip r:embed="rId2"/>
          <a:stretch>
            <a:fillRect/>
          </a:stretch>
        </p:blipFill>
        <p:spPr>
          <a:xfrm>
            <a:off x="7815218" y="1878663"/>
            <a:ext cx="4918648" cy="3429000"/>
          </a:xfrm>
          <a:prstGeom prst="rect">
            <a:avLst/>
          </a:prstGeom>
        </p:spPr>
      </p:pic>
      <p:sp>
        <p:nvSpPr>
          <p:cNvPr id="18" name="CasellaDiTesto 17">
            <a:extLst>
              <a:ext uri="{FF2B5EF4-FFF2-40B4-BE49-F238E27FC236}">
                <a16:creationId xmlns:a16="http://schemas.microsoft.com/office/drawing/2014/main" id="{20789109-9660-4520-9EE5-C1314C8BD0EC}"/>
              </a:ext>
            </a:extLst>
          </p:cNvPr>
          <p:cNvSpPr txBox="1"/>
          <p:nvPr/>
        </p:nvSpPr>
        <p:spPr>
          <a:xfrm>
            <a:off x="723172" y="3177514"/>
            <a:ext cx="6908038" cy="877163"/>
          </a:xfrm>
          <a:prstGeom prst="rect">
            <a:avLst/>
          </a:prstGeom>
          <a:noFill/>
        </p:spPr>
        <p:txBody>
          <a:bodyPr wrap="square">
            <a:spAutoFit/>
          </a:bodyPr>
          <a:lstStyle/>
          <a:p>
            <a:pPr algn="just"/>
            <a:r>
              <a:rPr lang="it-IT" sz="1700" dirty="0">
                <a:solidFill>
                  <a:srgbClr val="FEFFFF"/>
                </a:solidFill>
                <a:latin typeface="Arial" panose="020B0604020202020204" pitchFamily="34" charset="0"/>
              </a:rPr>
              <a:t>Il Taoismo nega la legittimità del </a:t>
            </a:r>
            <a:r>
              <a:rPr lang="it-IT" sz="1700" b="1" dirty="0">
                <a:solidFill>
                  <a:srgbClr val="FEFFFF"/>
                </a:solidFill>
                <a:latin typeface="Arial" panose="020B0604020202020204" pitchFamily="34" charset="0"/>
              </a:rPr>
              <a:t>principio di identità</a:t>
            </a:r>
            <a:r>
              <a:rPr lang="it-IT" sz="1700" dirty="0">
                <a:solidFill>
                  <a:srgbClr val="FEFFFF"/>
                </a:solidFill>
                <a:latin typeface="Arial" panose="020B0604020202020204" pitchFamily="34" charset="0"/>
              </a:rPr>
              <a:t>: nel momento in cui si afferma un elemento non si può contemporaneamente non affermarne il suo contrario.</a:t>
            </a:r>
          </a:p>
        </p:txBody>
      </p:sp>
      <p:sp>
        <p:nvSpPr>
          <p:cNvPr id="24" name="CasellaDiTesto 23">
            <a:extLst>
              <a:ext uri="{FF2B5EF4-FFF2-40B4-BE49-F238E27FC236}">
                <a16:creationId xmlns:a16="http://schemas.microsoft.com/office/drawing/2014/main" id="{9FE075D6-82D1-4637-A463-F6A2177238B3}"/>
              </a:ext>
            </a:extLst>
          </p:cNvPr>
          <p:cNvSpPr txBox="1"/>
          <p:nvPr/>
        </p:nvSpPr>
        <p:spPr>
          <a:xfrm>
            <a:off x="723172" y="4183257"/>
            <a:ext cx="6908037" cy="877163"/>
          </a:xfrm>
          <a:prstGeom prst="rect">
            <a:avLst/>
          </a:prstGeom>
          <a:noFill/>
        </p:spPr>
        <p:txBody>
          <a:bodyPr wrap="square">
            <a:spAutoFit/>
          </a:bodyPr>
          <a:lstStyle/>
          <a:p>
            <a:pPr algn="just"/>
            <a:r>
              <a:rPr lang="it-IT" sz="1700" dirty="0">
                <a:solidFill>
                  <a:srgbClr val="FEFFFF"/>
                </a:solidFill>
                <a:latin typeface="Arial" panose="020B0604020202020204" pitchFamily="34" charset="0"/>
              </a:rPr>
              <a:t>Nulla è completamente Ying e nulla è completamente Yang. Nell’uno è sempre presente il suo contrario  contravvenendo </a:t>
            </a:r>
            <a:r>
              <a:rPr lang="it-IT" sz="1700" b="1" dirty="0">
                <a:solidFill>
                  <a:srgbClr val="FEFFFF"/>
                </a:solidFill>
                <a:latin typeface="Arial" panose="020B0604020202020204" pitchFamily="34" charset="0"/>
              </a:rPr>
              <a:t>al principio di non contraddizione</a:t>
            </a:r>
            <a:r>
              <a:rPr lang="it-IT" sz="1700" dirty="0">
                <a:solidFill>
                  <a:srgbClr val="FEFFFF"/>
                </a:solidFill>
                <a:latin typeface="Arial" panose="020B0604020202020204" pitchFamily="34" charset="0"/>
              </a:rPr>
              <a:t>.</a:t>
            </a:r>
          </a:p>
        </p:txBody>
      </p:sp>
      <p:sp>
        <p:nvSpPr>
          <p:cNvPr id="25" name="CasellaDiTesto 24">
            <a:extLst>
              <a:ext uri="{FF2B5EF4-FFF2-40B4-BE49-F238E27FC236}">
                <a16:creationId xmlns:a16="http://schemas.microsoft.com/office/drawing/2014/main" id="{C0C7840A-2A3E-456B-9DB0-53914BE17C26}"/>
              </a:ext>
            </a:extLst>
          </p:cNvPr>
          <p:cNvSpPr txBox="1"/>
          <p:nvPr/>
        </p:nvSpPr>
        <p:spPr>
          <a:xfrm>
            <a:off x="723172" y="5307663"/>
            <a:ext cx="6908037" cy="1138773"/>
          </a:xfrm>
          <a:prstGeom prst="rect">
            <a:avLst/>
          </a:prstGeom>
          <a:noFill/>
        </p:spPr>
        <p:txBody>
          <a:bodyPr wrap="square">
            <a:spAutoFit/>
          </a:bodyPr>
          <a:lstStyle/>
          <a:p>
            <a:pPr algn="just"/>
            <a:r>
              <a:rPr lang="it-IT" sz="1700" dirty="0">
                <a:solidFill>
                  <a:srgbClr val="FEFFFF"/>
                </a:solidFill>
                <a:latin typeface="Arial" panose="020B0604020202020204" pitchFamily="34" charset="0"/>
              </a:rPr>
              <a:t>In ultimo lo Ying si insinua nello Yang e viceversa mostrando come tra due opposti può sussistere un terzo elemento sostanziato dalla transizione graduale tra concetti e realtà soltanto in apparenza opposte. </a:t>
            </a:r>
          </a:p>
        </p:txBody>
      </p:sp>
      <p:sp>
        <p:nvSpPr>
          <p:cNvPr id="12" name="CasellaDiTesto 11">
            <a:extLst>
              <a:ext uri="{FF2B5EF4-FFF2-40B4-BE49-F238E27FC236}">
                <a16:creationId xmlns:a16="http://schemas.microsoft.com/office/drawing/2014/main" id="{83BA2819-6B1A-454F-903D-66726ACBC2CB}"/>
              </a:ext>
            </a:extLst>
          </p:cNvPr>
          <p:cNvSpPr txBox="1"/>
          <p:nvPr/>
        </p:nvSpPr>
        <p:spPr>
          <a:xfrm>
            <a:off x="8321153" y="945770"/>
            <a:ext cx="749798" cy="461665"/>
          </a:xfrm>
          <a:prstGeom prst="rect">
            <a:avLst/>
          </a:prstGeom>
          <a:noFill/>
        </p:spPr>
        <p:txBody>
          <a:bodyPr wrap="square" rtlCol="0">
            <a:spAutoFit/>
          </a:bodyPr>
          <a:lstStyle/>
          <a:p>
            <a:r>
              <a:rPr lang="it-IT" sz="2400" b="1" dirty="0">
                <a:solidFill>
                  <a:schemeClr val="bg1"/>
                </a:solidFill>
              </a:rPr>
              <a:t>3</a:t>
            </a:r>
          </a:p>
        </p:txBody>
      </p:sp>
    </p:spTree>
    <p:extLst>
      <p:ext uri="{BB962C8B-B14F-4D97-AF65-F5344CB8AC3E}">
        <p14:creationId xmlns:p14="http://schemas.microsoft.com/office/powerpoint/2010/main" val="35755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D10C4-3E36-4D97-A10A-7A3835A2007E}"/>
              </a:ext>
            </a:extLst>
          </p:cNvPr>
          <p:cNvSpPr>
            <a:spLocks noGrp="1"/>
          </p:cNvSpPr>
          <p:nvPr>
            <p:ph type="title"/>
          </p:nvPr>
        </p:nvSpPr>
        <p:spPr>
          <a:xfrm>
            <a:off x="1640156" y="612221"/>
            <a:ext cx="9595691" cy="669113"/>
          </a:xfrm>
        </p:spPr>
        <p:txBody>
          <a:bodyPr>
            <a:normAutofit/>
          </a:bodyPr>
          <a:lstStyle/>
          <a:p>
            <a:r>
              <a:rPr lang="it-IT" dirty="0"/>
              <a:t>Argomentazioni e inferenze</a:t>
            </a:r>
          </a:p>
        </p:txBody>
      </p:sp>
      <p:sp>
        <p:nvSpPr>
          <p:cNvPr id="3" name="Segnaposto contenuto 2">
            <a:extLst>
              <a:ext uri="{FF2B5EF4-FFF2-40B4-BE49-F238E27FC236}">
                <a16:creationId xmlns:a16="http://schemas.microsoft.com/office/drawing/2014/main" id="{EE26D03A-FF01-4B98-9F78-551D51C9D94B}"/>
              </a:ext>
            </a:extLst>
          </p:cNvPr>
          <p:cNvSpPr>
            <a:spLocks noGrp="1"/>
          </p:cNvSpPr>
          <p:nvPr>
            <p:ph idx="1"/>
          </p:nvPr>
        </p:nvSpPr>
        <p:spPr>
          <a:xfrm>
            <a:off x="1319350" y="1588315"/>
            <a:ext cx="10450284" cy="952415"/>
          </a:xfrm>
        </p:spPr>
        <p:txBody>
          <a:bodyPr/>
          <a:lstStyle/>
          <a:p>
            <a:pPr algn="just"/>
            <a:r>
              <a:rPr lang="it-IT" dirty="0"/>
              <a:t>Un’argomentazione è </a:t>
            </a:r>
            <a:r>
              <a:rPr lang="it-IT" b="1" dirty="0"/>
              <a:t>un insieme di asserzioni </a:t>
            </a:r>
            <a:r>
              <a:rPr lang="it-IT" dirty="0"/>
              <a:t>caratterizzato da una proposizione che si vuole dimostrare, la </a:t>
            </a:r>
            <a:r>
              <a:rPr lang="it-IT" b="1" dirty="0"/>
              <a:t>tesi, </a:t>
            </a:r>
            <a:r>
              <a:rPr lang="it-IT" dirty="0"/>
              <a:t>sostenuta dalle ragioni addotte per sostenerla contenute in proposizioni denominate </a:t>
            </a:r>
            <a:r>
              <a:rPr lang="it-IT" b="1" dirty="0"/>
              <a:t>premesse.</a:t>
            </a:r>
          </a:p>
          <a:p>
            <a:endParaRPr lang="it-IT" b="1" dirty="0"/>
          </a:p>
        </p:txBody>
      </p:sp>
      <p:sp>
        <p:nvSpPr>
          <p:cNvPr id="9" name="CasellaDiTesto 8">
            <a:extLst>
              <a:ext uri="{FF2B5EF4-FFF2-40B4-BE49-F238E27FC236}">
                <a16:creationId xmlns:a16="http://schemas.microsoft.com/office/drawing/2014/main" id="{EB1D8480-AD1F-418A-9A04-25E677B07E2E}"/>
              </a:ext>
            </a:extLst>
          </p:cNvPr>
          <p:cNvSpPr txBox="1"/>
          <p:nvPr/>
        </p:nvSpPr>
        <p:spPr>
          <a:xfrm>
            <a:off x="1115085" y="698747"/>
            <a:ext cx="619668" cy="461665"/>
          </a:xfrm>
          <a:prstGeom prst="rect">
            <a:avLst/>
          </a:prstGeom>
          <a:noFill/>
        </p:spPr>
        <p:txBody>
          <a:bodyPr wrap="square" rtlCol="0">
            <a:spAutoFit/>
          </a:bodyPr>
          <a:lstStyle/>
          <a:p>
            <a:r>
              <a:rPr lang="it-IT" sz="2400" b="1" dirty="0">
                <a:solidFill>
                  <a:schemeClr val="bg1"/>
                </a:solidFill>
              </a:rPr>
              <a:t>4</a:t>
            </a:r>
          </a:p>
        </p:txBody>
      </p:sp>
      <p:sp>
        <p:nvSpPr>
          <p:cNvPr id="4" name="CasellaDiTesto 3">
            <a:extLst>
              <a:ext uri="{FF2B5EF4-FFF2-40B4-BE49-F238E27FC236}">
                <a16:creationId xmlns:a16="http://schemas.microsoft.com/office/drawing/2014/main" id="{62CE962A-9630-4E09-A18D-924DCD77EB4A}"/>
              </a:ext>
            </a:extLst>
          </p:cNvPr>
          <p:cNvSpPr txBox="1"/>
          <p:nvPr/>
        </p:nvSpPr>
        <p:spPr>
          <a:xfrm>
            <a:off x="1872371" y="4791400"/>
            <a:ext cx="9526313" cy="1200329"/>
          </a:xfrm>
          <a:prstGeom prst="rect">
            <a:avLst/>
          </a:prstGeom>
          <a:noFill/>
        </p:spPr>
        <p:txBody>
          <a:bodyPr wrap="square" rtlCol="0">
            <a:spAutoFit/>
          </a:bodyPr>
          <a:lstStyle/>
          <a:p>
            <a:r>
              <a:rPr lang="it-IT" dirty="0"/>
              <a:t>Per condurre un’argomentazione esistono due diversi  modi:</a:t>
            </a:r>
          </a:p>
          <a:p>
            <a:endParaRPr lang="it-IT" dirty="0"/>
          </a:p>
          <a:p>
            <a:pPr marL="742950" lvl="1" indent="-285750">
              <a:buFont typeface="Arial" panose="020B0604020202020204" pitchFamily="34" charset="0"/>
              <a:buChar char="•"/>
            </a:pPr>
            <a:r>
              <a:rPr lang="it-IT" dirty="0"/>
              <a:t>La deduzione</a:t>
            </a:r>
          </a:p>
          <a:p>
            <a:pPr marL="742950" lvl="1" indent="-285750">
              <a:buFont typeface="Arial" panose="020B0604020202020204" pitchFamily="34" charset="0"/>
              <a:buChar char="•"/>
            </a:pPr>
            <a:r>
              <a:rPr lang="it-IT" dirty="0"/>
              <a:t>L’induzione</a:t>
            </a:r>
          </a:p>
        </p:txBody>
      </p:sp>
      <p:pic>
        <p:nvPicPr>
          <p:cNvPr id="1026" name="Picture 2" descr="Debate: l'arte di vincere con le parole - Pagina 4 di 9 - Tomas Cipriani">
            <a:extLst>
              <a:ext uri="{FF2B5EF4-FFF2-40B4-BE49-F238E27FC236}">
                <a16:creationId xmlns:a16="http://schemas.microsoft.com/office/drawing/2014/main" id="{AB3BAF92-A007-47DF-9C10-9E9F9C9A2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470" y="241015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BAA4FECB-5837-4848-97E3-B2E52659F036}"/>
              </a:ext>
            </a:extLst>
          </p:cNvPr>
          <p:cNvSpPr txBox="1"/>
          <p:nvPr/>
        </p:nvSpPr>
        <p:spPr>
          <a:xfrm>
            <a:off x="4450982" y="2712895"/>
            <a:ext cx="7318651" cy="923330"/>
          </a:xfrm>
          <a:prstGeom prst="rect">
            <a:avLst/>
          </a:prstGeom>
          <a:noFill/>
        </p:spPr>
        <p:txBody>
          <a:bodyPr wrap="square" rtlCol="0">
            <a:spAutoFit/>
          </a:bodyPr>
          <a:lstStyle/>
          <a:p>
            <a:pPr algn="just"/>
            <a:r>
              <a:rPr lang="it-IT" dirty="0"/>
              <a:t>Con il termine </a:t>
            </a:r>
            <a:r>
              <a:rPr lang="it-IT" b="1" dirty="0"/>
              <a:t>inferenza </a:t>
            </a:r>
            <a:r>
              <a:rPr lang="it-IT" dirty="0"/>
              <a:t>intendiamo significare </a:t>
            </a:r>
            <a:r>
              <a:rPr lang="it-IT" i="1" dirty="0"/>
              <a:t>qualsiasi sequenza finita di proposizioni di cui l’ultima è ottenuta come conclusione delle premesse</a:t>
            </a:r>
            <a:r>
              <a:rPr lang="it-IT" dirty="0"/>
              <a:t>.</a:t>
            </a:r>
          </a:p>
        </p:txBody>
      </p:sp>
      <p:sp>
        <p:nvSpPr>
          <p:cNvPr id="10" name="CasellaDiTesto 9">
            <a:extLst>
              <a:ext uri="{FF2B5EF4-FFF2-40B4-BE49-F238E27FC236}">
                <a16:creationId xmlns:a16="http://schemas.microsoft.com/office/drawing/2014/main" id="{728C1FE5-6EF3-4559-B168-037646F53116}"/>
              </a:ext>
            </a:extLst>
          </p:cNvPr>
          <p:cNvSpPr txBox="1"/>
          <p:nvPr/>
        </p:nvSpPr>
        <p:spPr>
          <a:xfrm>
            <a:off x="4450982" y="3799240"/>
            <a:ext cx="7318651" cy="923330"/>
          </a:xfrm>
          <a:prstGeom prst="rect">
            <a:avLst/>
          </a:prstGeom>
          <a:noFill/>
        </p:spPr>
        <p:txBody>
          <a:bodyPr wrap="square" rtlCol="0">
            <a:spAutoFit/>
          </a:bodyPr>
          <a:lstStyle/>
          <a:p>
            <a:pPr algn="just"/>
            <a:r>
              <a:rPr lang="it-IT" dirty="0"/>
              <a:t>Lo </a:t>
            </a:r>
            <a:r>
              <a:rPr lang="it-IT" b="1" dirty="0"/>
              <a:t>scopo</a:t>
            </a:r>
            <a:r>
              <a:rPr lang="it-IT" dirty="0"/>
              <a:t> dell’inferenza</a:t>
            </a:r>
            <a:r>
              <a:rPr lang="it-IT" b="1" dirty="0"/>
              <a:t> </a:t>
            </a:r>
            <a:r>
              <a:rPr lang="it-IT" dirty="0"/>
              <a:t>è acquisire </a:t>
            </a:r>
            <a:r>
              <a:rPr lang="it-IT" b="1" dirty="0"/>
              <a:t>nuova</a:t>
            </a:r>
            <a:r>
              <a:rPr lang="it-IT" dirty="0"/>
              <a:t> </a:t>
            </a:r>
            <a:r>
              <a:rPr lang="it-IT" b="1" dirty="0"/>
              <a:t>conoscenza</a:t>
            </a:r>
            <a:r>
              <a:rPr lang="it-IT" dirty="0"/>
              <a:t>, quella contenuta nella conclusione, una volta assunto come acquisita quella contenuta nelle premesse.</a:t>
            </a:r>
          </a:p>
        </p:txBody>
      </p:sp>
    </p:spTree>
    <p:extLst>
      <p:ext uri="{BB962C8B-B14F-4D97-AF65-F5344CB8AC3E}">
        <p14:creationId xmlns:p14="http://schemas.microsoft.com/office/powerpoint/2010/main" val="7799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up)">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703A6-A84E-4D08-9A06-1F4449E987BD}"/>
              </a:ext>
            </a:extLst>
          </p:cNvPr>
          <p:cNvSpPr>
            <a:spLocks noGrp="1"/>
          </p:cNvSpPr>
          <p:nvPr>
            <p:ph type="title"/>
          </p:nvPr>
        </p:nvSpPr>
        <p:spPr>
          <a:xfrm>
            <a:off x="1615858" y="646818"/>
            <a:ext cx="10576142" cy="1280890"/>
          </a:xfrm>
        </p:spPr>
        <p:txBody>
          <a:bodyPr>
            <a:normAutofit/>
          </a:bodyPr>
          <a:lstStyle/>
          <a:p>
            <a:r>
              <a:rPr lang="it-IT" sz="3200" dirty="0"/>
              <a:t>Il metodo analitico e l’argomentazione deduttiva</a:t>
            </a:r>
          </a:p>
        </p:txBody>
      </p:sp>
      <p:sp>
        <p:nvSpPr>
          <p:cNvPr id="3" name="Segnaposto contenuto 2">
            <a:extLst>
              <a:ext uri="{FF2B5EF4-FFF2-40B4-BE49-F238E27FC236}">
                <a16:creationId xmlns:a16="http://schemas.microsoft.com/office/drawing/2014/main" id="{326F2E96-76E7-4E62-99F4-4B3AA7B79DD1}"/>
              </a:ext>
            </a:extLst>
          </p:cNvPr>
          <p:cNvSpPr>
            <a:spLocks noGrp="1"/>
          </p:cNvSpPr>
          <p:nvPr>
            <p:ph idx="1"/>
          </p:nvPr>
        </p:nvSpPr>
        <p:spPr>
          <a:xfrm>
            <a:off x="1333610" y="4926871"/>
            <a:ext cx="10162832" cy="1334795"/>
          </a:xfrm>
        </p:spPr>
        <p:txBody>
          <a:bodyPr>
            <a:normAutofit/>
          </a:bodyPr>
          <a:lstStyle/>
          <a:p>
            <a:pPr algn="just"/>
            <a:r>
              <a:rPr lang="it-IT" dirty="0"/>
              <a:t>Attraverso l’analisi di quanto compreso in un insieme </a:t>
            </a:r>
            <a:r>
              <a:rPr lang="it-IT" b="1" dirty="0"/>
              <a:t>U</a:t>
            </a:r>
            <a:r>
              <a:rPr lang="it-IT" dirty="0"/>
              <a:t> di proposizioni imparentate tra loro è possibile astrarre una proposizione particolare. Tale metodo è definito analitico e consente di passare </a:t>
            </a:r>
            <a:r>
              <a:rPr lang="it-IT" b="1" dirty="0"/>
              <a:t>da conoscenze di carattere generale a conoscenze di carattere particolare. </a:t>
            </a:r>
          </a:p>
        </p:txBody>
      </p:sp>
      <p:pic>
        <p:nvPicPr>
          <p:cNvPr id="5" name="Immagine 4" descr="Immagine che contiene testo, orologio&#10;&#10;Descrizione generata automaticamente">
            <a:extLst>
              <a:ext uri="{FF2B5EF4-FFF2-40B4-BE49-F238E27FC236}">
                <a16:creationId xmlns:a16="http://schemas.microsoft.com/office/drawing/2014/main" id="{2E8DD45F-7DEE-4A7D-A734-85ECB404DEF8}"/>
              </a:ext>
            </a:extLst>
          </p:cNvPr>
          <p:cNvPicPr>
            <a:picLocks noChangeAspect="1"/>
          </p:cNvPicPr>
          <p:nvPr/>
        </p:nvPicPr>
        <p:blipFill>
          <a:blip r:embed="rId2"/>
          <a:stretch>
            <a:fillRect/>
          </a:stretch>
        </p:blipFill>
        <p:spPr>
          <a:xfrm>
            <a:off x="4110739" y="2012368"/>
            <a:ext cx="2924175" cy="2981325"/>
          </a:xfrm>
          <a:prstGeom prst="rect">
            <a:avLst/>
          </a:prstGeom>
        </p:spPr>
      </p:pic>
      <p:sp>
        <p:nvSpPr>
          <p:cNvPr id="6" name="CasellaDiTesto 5">
            <a:extLst>
              <a:ext uri="{FF2B5EF4-FFF2-40B4-BE49-F238E27FC236}">
                <a16:creationId xmlns:a16="http://schemas.microsoft.com/office/drawing/2014/main" id="{E2140324-1E7A-4FE7-9E0C-07B60D30AE01}"/>
              </a:ext>
            </a:extLst>
          </p:cNvPr>
          <p:cNvSpPr txBox="1"/>
          <p:nvPr/>
        </p:nvSpPr>
        <p:spPr>
          <a:xfrm>
            <a:off x="6034674" y="3076438"/>
            <a:ext cx="522900" cy="523220"/>
          </a:xfrm>
          <a:prstGeom prst="rect">
            <a:avLst/>
          </a:prstGeom>
          <a:noFill/>
        </p:spPr>
        <p:txBody>
          <a:bodyPr wrap="none" rtlCol="0">
            <a:spAutoFit/>
          </a:bodyPr>
          <a:lstStyle/>
          <a:p>
            <a:r>
              <a:rPr lang="it-IT" sz="2800" dirty="0"/>
              <a:t>. s</a:t>
            </a:r>
          </a:p>
        </p:txBody>
      </p:sp>
      <p:sp>
        <p:nvSpPr>
          <p:cNvPr id="7" name="Freccia a destra 6">
            <a:extLst>
              <a:ext uri="{FF2B5EF4-FFF2-40B4-BE49-F238E27FC236}">
                <a16:creationId xmlns:a16="http://schemas.microsoft.com/office/drawing/2014/main" id="{4CC80D37-21E5-41F3-B999-3773E79AC561}"/>
              </a:ext>
            </a:extLst>
          </p:cNvPr>
          <p:cNvSpPr/>
          <p:nvPr/>
        </p:nvSpPr>
        <p:spPr>
          <a:xfrm>
            <a:off x="6604681" y="3237506"/>
            <a:ext cx="1357725"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45A173D4-976B-4C10-99D3-17000CD6BB6F}"/>
              </a:ext>
            </a:extLst>
          </p:cNvPr>
          <p:cNvSpPr txBox="1"/>
          <p:nvPr/>
        </p:nvSpPr>
        <p:spPr>
          <a:xfrm>
            <a:off x="1100571" y="713261"/>
            <a:ext cx="619668" cy="461665"/>
          </a:xfrm>
          <a:prstGeom prst="rect">
            <a:avLst/>
          </a:prstGeom>
          <a:noFill/>
        </p:spPr>
        <p:txBody>
          <a:bodyPr wrap="square" rtlCol="0">
            <a:spAutoFit/>
          </a:bodyPr>
          <a:lstStyle/>
          <a:p>
            <a:r>
              <a:rPr lang="it-IT" sz="2400" b="1" dirty="0">
                <a:solidFill>
                  <a:schemeClr val="bg1"/>
                </a:solidFill>
              </a:rPr>
              <a:t>5</a:t>
            </a:r>
          </a:p>
        </p:txBody>
      </p:sp>
      <p:sp>
        <p:nvSpPr>
          <p:cNvPr id="10" name="CasellaDiTesto 9">
            <a:extLst>
              <a:ext uri="{FF2B5EF4-FFF2-40B4-BE49-F238E27FC236}">
                <a16:creationId xmlns:a16="http://schemas.microsoft.com/office/drawing/2014/main" id="{F818D731-30CC-4CE2-94D4-DE30ED3E761A}"/>
              </a:ext>
            </a:extLst>
          </p:cNvPr>
          <p:cNvSpPr txBox="1"/>
          <p:nvPr/>
        </p:nvSpPr>
        <p:spPr>
          <a:xfrm>
            <a:off x="8009513" y="3037424"/>
            <a:ext cx="522900" cy="523220"/>
          </a:xfrm>
          <a:prstGeom prst="rect">
            <a:avLst/>
          </a:prstGeom>
          <a:noFill/>
        </p:spPr>
        <p:txBody>
          <a:bodyPr wrap="none" rtlCol="0">
            <a:spAutoFit/>
          </a:bodyPr>
          <a:lstStyle/>
          <a:p>
            <a:r>
              <a:rPr lang="it-IT" sz="2800" dirty="0"/>
              <a:t>. s</a:t>
            </a:r>
          </a:p>
        </p:txBody>
      </p:sp>
      <p:sp>
        <p:nvSpPr>
          <p:cNvPr id="12" name="CasellaDiTesto 11">
            <a:extLst>
              <a:ext uri="{FF2B5EF4-FFF2-40B4-BE49-F238E27FC236}">
                <a16:creationId xmlns:a16="http://schemas.microsoft.com/office/drawing/2014/main" id="{83E0EFA5-28DC-4FFD-82FC-5C765E551D7A}"/>
              </a:ext>
            </a:extLst>
          </p:cNvPr>
          <p:cNvSpPr txBox="1"/>
          <p:nvPr/>
        </p:nvSpPr>
        <p:spPr>
          <a:xfrm>
            <a:off x="1615858" y="1282294"/>
            <a:ext cx="10024974" cy="923330"/>
          </a:xfrm>
          <a:prstGeom prst="rect">
            <a:avLst/>
          </a:prstGeom>
          <a:noFill/>
        </p:spPr>
        <p:txBody>
          <a:bodyPr wrap="square" rtlCol="0">
            <a:spAutoFit/>
          </a:bodyPr>
          <a:lstStyle/>
          <a:p>
            <a:pPr algn="just"/>
            <a:r>
              <a:rPr lang="it-IT" dirty="0"/>
              <a:t>Se da una premessa di carattere generale (es. </a:t>
            </a:r>
            <a:r>
              <a:rPr lang="it-IT" i="1" dirty="0"/>
              <a:t>Tutti</a:t>
            </a:r>
            <a:r>
              <a:rPr lang="it-IT" dirty="0"/>
              <a:t> </a:t>
            </a:r>
            <a:r>
              <a:rPr lang="it-IT" i="1" dirty="0"/>
              <a:t>gli</a:t>
            </a:r>
            <a:r>
              <a:rPr lang="it-IT" dirty="0"/>
              <a:t> </a:t>
            </a:r>
            <a:r>
              <a:rPr lang="it-IT" i="1" dirty="0"/>
              <a:t>uomini</a:t>
            </a:r>
            <a:r>
              <a:rPr lang="it-IT" dirty="0"/>
              <a:t> </a:t>
            </a:r>
            <a:r>
              <a:rPr lang="it-IT" i="1" dirty="0"/>
              <a:t>sono</a:t>
            </a:r>
            <a:r>
              <a:rPr lang="it-IT" dirty="0"/>
              <a:t> </a:t>
            </a:r>
            <a:r>
              <a:rPr lang="it-IT" i="1" dirty="0"/>
              <a:t>mortali)</a:t>
            </a:r>
            <a:r>
              <a:rPr lang="it-IT" dirty="0"/>
              <a:t> scaturisce una conclusione particolare (es. </a:t>
            </a:r>
            <a:r>
              <a:rPr lang="it-IT" i="1" dirty="0"/>
              <a:t>Socrate è mortale) </a:t>
            </a:r>
            <a:r>
              <a:rPr lang="it-IT" dirty="0"/>
              <a:t>allora  l’argomentazione è detta </a:t>
            </a:r>
            <a:r>
              <a:rPr lang="it-IT" b="1" dirty="0"/>
              <a:t>deduttiva</a:t>
            </a:r>
            <a:r>
              <a:rPr lang="it-IT" dirty="0"/>
              <a:t>.</a:t>
            </a:r>
            <a:endParaRPr lang="it-IT" b="1" dirty="0"/>
          </a:p>
        </p:txBody>
      </p:sp>
      <p:sp>
        <p:nvSpPr>
          <p:cNvPr id="13" name="CasellaDiTesto 12">
            <a:extLst>
              <a:ext uri="{FF2B5EF4-FFF2-40B4-BE49-F238E27FC236}">
                <a16:creationId xmlns:a16="http://schemas.microsoft.com/office/drawing/2014/main" id="{A6DF856F-0025-49B0-8D31-520D5874B475}"/>
              </a:ext>
            </a:extLst>
          </p:cNvPr>
          <p:cNvSpPr txBox="1"/>
          <p:nvPr/>
        </p:nvSpPr>
        <p:spPr>
          <a:xfrm>
            <a:off x="3653565" y="2205624"/>
            <a:ext cx="628698" cy="923330"/>
          </a:xfrm>
          <a:prstGeom prst="rect">
            <a:avLst/>
          </a:prstGeom>
          <a:noFill/>
        </p:spPr>
        <p:txBody>
          <a:bodyPr wrap="none" rtlCol="0">
            <a:spAutoFit/>
          </a:bodyPr>
          <a:lstStyle/>
          <a:p>
            <a:r>
              <a:rPr lang="it-IT" sz="5400" b="1" dirty="0"/>
              <a:t>U</a:t>
            </a:r>
          </a:p>
        </p:txBody>
      </p:sp>
      <p:sp>
        <p:nvSpPr>
          <p:cNvPr id="9" name="CasellaDiTesto 8">
            <a:extLst>
              <a:ext uri="{FF2B5EF4-FFF2-40B4-BE49-F238E27FC236}">
                <a16:creationId xmlns:a16="http://schemas.microsoft.com/office/drawing/2014/main" id="{27E4C61C-B946-4E70-9044-4DD12FD324FD}"/>
              </a:ext>
            </a:extLst>
          </p:cNvPr>
          <p:cNvSpPr txBox="1"/>
          <p:nvPr/>
        </p:nvSpPr>
        <p:spPr>
          <a:xfrm>
            <a:off x="1720239" y="6050072"/>
            <a:ext cx="9776203" cy="646331"/>
          </a:xfrm>
          <a:prstGeom prst="rect">
            <a:avLst/>
          </a:prstGeom>
          <a:noFill/>
        </p:spPr>
        <p:txBody>
          <a:bodyPr wrap="square" rtlCol="0">
            <a:spAutoFit/>
          </a:bodyPr>
          <a:lstStyle/>
          <a:p>
            <a:pPr algn="just"/>
            <a:r>
              <a:rPr lang="it-IT" dirty="0"/>
              <a:t>Su questo metodo si fondano i sistemi </a:t>
            </a:r>
            <a:r>
              <a:rPr lang="it-IT" b="1" dirty="0"/>
              <a:t>ipotetico – deduttivi </a:t>
            </a:r>
            <a:r>
              <a:rPr lang="it-IT" dirty="0"/>
              <a:t>come la geometria e la matematica</a:t>
            </a:r>
          </a:p>
        </p:txBody>
      </p:sp>
    </p:spTree>
    <p:extLst>
      <p:ext uri="{BB962C8B-B14F-4D97-AF65-F5344CB8AC3E}">
        <p14:creationId xmlns:p14="http://schemas.microsoft.com/office/powerpoint/2010/main" val="32151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 presetClass="entr" presetSubtype="0" fill="hold" grpId="0" nodeType="withEffect">
                                  <p:stCondLst>
                                    <p:cond delay="0"/>
                                  </p:stCondLst>
                                  <p:childTnLst>
                                    <p:set>
                                      <p:cBhvr>
                                        <p:cTn id="17" dur="1" fill="hold">
                                          <p:stCondLst>
                                            <p:cond delay="9"/>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10" grpId="0"/>
      <p:bldP spid="12" grpId="0"/>
      <p:bldP spid="1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83695C-8439-447E-9035-0BBC4E626053}"/>
              </a:ext>
            </a:extLst>
          </p:cNvPr>
          <p:cNvSpPr>
            <a:spLocks noGrp="1"/>
          </p:cNvSpPr>
          <p:nvPr>
            <p:ph type="title"/>
          </p:nvPr>
        </p:nvSpPr>
        <p:spPr>
          <a:xfrm>
            <a:off x="1841363" y="622163"/>
            <a:ext cx="8911687" cy="1280890"/>
          </a:xfrm>
        </p:spPr>
        <p:txBody>
          <a:bodyPr/>
          <a:lstStyle/>
          <a:p>
            <a:r>
              <a:rPr lang="it-IT" dirty="0"/>
              <a:t>Limiti dell’argomentazione deduttiva</a:t>
            </a:r>
          </a:p>
        </p:txBody>
      </p:sp>
      <p:sp>
        <p:nvSpPr>
          <p:cNvPr id="3" name="Segnaposto contenuto 2">
            <a:extLst>
              <a:ext uri="{FF2B5EF4-FFF2-40B4-BE49-F238E27FC236}">
                <a16:creationId xmlns:a16="http://schemas.microsoft.com/office/drawing/2014/main" id="{B188DFAA-58B4-4435-B420-014164F61233}"/>
              </a:ext>
            </a:extLst>
          </p:cNvPr>
          <p:cNvSpPr>
            <a:spLocks noGrp="1"/>
          </p:cNvSpPr>
          <p:nvPr>
            <p:ph idx="1"/>
          </p:nvPr>
        </p:nvSpPr>
        <p:spPr>
          <a:xfrm>
            <a:off x="1638300" y="1319108"/>
            <a:ext cx="8915400" cy="2253642"/>
          </a:xfrm>
        </p:spPr>
        <p:txBody>
          <a:bodyPr>
            <a:normAutofit lnSpcReduction="10000"/>
          </a:bodyPr>
          <a:lstStyle/>
          <a:p>
            <a:pPr marL="0" indent="0">
              <a:buNone/>
            </a:pPr>
            <a:r>
              <a:rPr lang="it-IT" dirty="0"/>
              <a:t>Premesso che:</a:t>
            </a:r>
          </a:p>
          <a:p>
            <a:pPr lvl="1"/>
            <a:r>
              <a:rPr lang="it-IT" sz="1800" dirty="0">
                <a:solidFill>
                  <a:schemeClr val="tx1"/>
                </a:solidFill>
              </a:rPr>
              <a:t>Tutti gli uomini sono mortali (premessa maggiore)</a:t>
            </a:r>
          </a:p>
          <a:p>
            <a:pPr marL="457200" lvl="1" indent="0">
              <a:buNone/>
            </a:pPr>
            <a:r>
              <a:rPr lang="it-IT" sz="1800" dirty="0">
                <a:solidFill>
                  <a:schemeClr val="tx1"/>
                </a:solidFill>
              </a:rPr>
              <a:t>e che</a:t>
            </a:r>
          </a:p>
          <a:p>
            <a:pPr lvl="1"/>
            <a:r>
              <a:rPr lang="it-IT" sz="1800" dirty="0">
                <a:solidFill>
                  <a:schemeClr val="tx1"/>
                </a:solidFill>
              </a:rPr>
              <a:t>Socrate è uomo (premessa minore)</a:t>
            </a:r>
          </a:p>
          <a:p>
            <a:pPr lvl="1"/>
            <a:endParaRPr lang="it-IT" sz="1800" dirty="0">
              <a:solidFill>
                <a:schemeClr val="tx1"/>
              </a:solidFill>
            </a:endParaRPr>
          </a:p>
          <a:p>
            <a:pPr marL="457200" lvl="1" indent="0">
              <a:buNone/>
            </a:pPr>
            <a:r>
              <a:rPr lang="it-IT" sz="1800" dirty="0">
                <a:solidFill>
                  <a:schemeClr val="tx1"/>
                </a:solidFill>
              </a:rPr>
              <a:t>si conclude necessariamente che</a:t>
            </a:r>
          </a:p>
          <a:p>
            <a:pPr marL="457200" lvl="1" indent="0">
              <a:buNone/>
            </a:pPr>
            <a:endParaRPr lang="it-IT" dirty="0"/>
          </a:p>
          <a:p>
            <a:pPr marL="457200" lvl="1" indent="0">
              <a:buNone/>
            </a:pPr>
            <a:endParaRPr lang="it-IT" dirty="0"/>
          </a:p>
        </p:txBody>
      </p:sp>
      <p:sp>
        <p:nvSpPr>
          <p:cNvPr id="4" name="CasellaDiTesto 3">
            <a:extLst>
              <a:ext uri="{FF2B5EF4-FFF2-40B4-BE49-F238E27FC236}">
                <a16:creationId xmlns:a16="http://schemas.microsoft.com/office/drawing/2014/main" id="{49A82844-DE79-42B8-8027-979F6F4FCFB2}"/>
              </a:ext>
            </a:extLst>
          </p:cNvPr>
          <p:cNvSpPr txBox="1"/>
          <p:nvPr/>
        </p:nvSpPr>
        <p:spPr>
          <a:xfrm>
            <a:off x="1100571" y="713261"/>
            <a:ext cx="619668" cy="461665"/>
          </a:xfrm>
          <a:prstGeom prst="rect">
            <a:avLst/>
          </a:prstGeom>
          <a:noFill/>
        </p:spPr>
        <p:txBody>
          <a:bodyPr wrap="square" rtlCol="0">
            <a:spAutoFit/>
          </a:bodyPr>
          <a:lstStyle/>
          <a:p>
            <a:r>
              <a:rPr lang="it-IT" sz="2400" b="1" dirty="0">
                <a:solidFill>
                  <a:schemeClr val="bg1"/>
                </a:solidFill>
              </a:rPr>
              <a:t>6</a:t>
            </a:r>
          </a:p>
        </p:txBody>
      </p:sp>
      <p:sp>
        <p:nvSpPr>
          <p:cNvPr id="5" name="CasellaDiTesto 4">
            <a:extLst>
              <a:ext uri="{FF2B5EF4-FFF2-40B4-BE49-F238E27FC236}">
                <a16:creationId xmlns:a16="http://schemas.microsoft.com/office/drawing/2014/main" id="{C11785AD-37CB-4AAC-A07A-1B6056735C24}"/>
              </a:ext>
            </a:extLst>
          </p:cNvPr>
          <p:cNvSpPr txBox="1"/>
          <p:nvPr/>
        </p:nvSpPr>
        <p:spPr>
          <a:xfrm>
            <a:off x="6069581" y="3172632"/>
            <a:ext cx="2180405" cy="369332"/>
          </a:xfrm>
          <a:prstGeom prst="rect">
            <a:avLst/>
          </a:prstGeom>
          <a:noFill/>
        </p:spPr>
        <p:txBody>
          <a:bodyPr wrap="none" rtlCol="0">
            <a:spAutoFit/>
          </a:bodyPr>
          <a:lstStyle/>
          <a:p>
            <a:r>
              <a:rPr lang="it-IT" b="1" dirty="0"/>
              <a:t>Socrate è mortale</a:t>
            </a:r>
          </a:p>
        </p:txBody>
      </p:sp>
      <p:sp>
        <p:nvSpPr>
          <p:cNvPr id="6" name="CasellaDiTesto 5">
            <a:extLst>
              <a:ext uri="{FF2B5EF4-FFF2-40B4-BE49-F238E27FC236}">
                <a16:creationId xmlns:a16="http://schemas.microsoft.com/office/drawing/2014/main" id="{8BF587F6-7CC1-4F3E-BDA5-A747AFF3D291}"/>
              </a:ext>
            </a:extLst>
          </p:cNvPr>
          <p:cNvSpPr txBox="1"/>
          <p:nvPr/>
        </p:nvSpPr>
        <p:spPr>
          <a:xfrm>
            <a:off x="2029216" y="3702184"/>
            <a:ext cx="9661619" cy="369332"/>
          </a:xfrm>
          <a:prstGeom prst="rect">
            <a:avLst/>
          </a:prstGeom>
          <a:noFill/>
        </p:spPr>
        <p:txBody>
          <a:bodyPr wrap="none" rtlCol="0">
            <a:spAutoFit/>
          </a:bodyPr>
          <a:lstStyle/>
          <a:p>
            <a:r>
              <a:rPr lang="it-IT" dirty="0"/>
              <a:t>Cosa sappiamo di più nella conclusione che già non era già incluso nelle premesse?</a:t>
            </a:r>
          </a:p>
        </p:txBody>
      </p:sp>
      <p:sp>
        <p:nvSpPr>
          <p:cNvPr id="7" name="CasellaDiTesto 6">
            <a:extLst>
              <a:ext uri="{FF2B5EF4-FFF2-40B4-BE49-F238E27FC236}">
                <a16:creationId xmlns:a16="http://schemas.microsoft.com/office/drawing/2014/main" id="{7648F752-CCA1-4A8D-9ED1-EB2A3CA50C61}"/>
              </a:ext>
            </a:extLst>
          </p:cNvPr>
          <p:cNvSpPr txBox="1"/>
          <p:nvPr/>
        </p:nvSpPr>
        <p:spPr>
          <a:xfrm>
            <a:off x="6512815" y="4150480"/>
            <a:ext cx="1329210" cy="646331"/>
          </a:xfrm>
          <a:prstGeom prst="rect">
            <a:avLst/>
          </a:prstGeom>
          <a:noFill/>
        </p:spPr>
        <p:txBody>
          <a:bodyPr wrap="none" rtlCol="0">
            <a:spAutoFit/>
          </a:bodyPr>
          <a:lstStyle/>
          <a:p>
            <a:r>
              <a:rPr lang="it-IT" sz="3600" b="1" dirty="0"/>
              <a:t>Nulla</a:t>
            </a:r>
          </a:p>
        </p:txBody>
      </p:sp>
      <p:sp>
        <p:nvSpPr>
          <p:cNvPr id="8" name="CasellaDiTesto 7">
            <a:extLst>
              <a:ext uri="{FF2B5EF4-FFF2-40B4-BE49-F238E27FC236}">
                <a16:creationId xmlns:a16="http://schemas.microsoft.com/office/drawing/2014/main" id="{E0D94A0B-F227-4378-825A-7B6DEBC09EF7}"/>
              </a:ext>
            </a:extLst>
          </p:cNvPr>
          <p:cNvSpPr txBox="1"/>
          <p:nvPr/>
        </p:nvSpPr>
        <p:spPr>
          <a:xfrm>
            <a:off x="2029216" y="4804426"/>
            <a:ext cx="9569885" cy="1754326"/>
          </a:xfrm>
          <a:prstGeom prst="rect">
            <a:avLst/>
          </a:prstGeom>
          <a:noFill/>
        </p:spPr>
        <p:txBody>
          <a:bodyPr wrap="square" rtlCol="0">
            <a:spAutoFit/>
          </a:bodyPr>
          <a:lstStyle/>
          <a:p>
            <a:pPr algn="just"/>
            <a:r>
              <a:rPr lang="it-IT" dirty="0"/>
              <a:t>Socrate è mortale in quanto è elemento particolare appartenente all’insieme generale contenente tutti gli uomini mortali, d’altro canto la deduzione </a:t>
            </a:r>
            <a:r>
              <a:rPr lang="it-IT" b="1" dirty="0"/>
              <a:t>non aumenta la conoscenza</a:t>
            </a:r>
            <a:r>
              <a:rPr lang="it-IT" dirty="0"/>
              <a:t>, ma rende esplicito ciò che implicitamente già si conosceva. </a:t>
            </a:r>
          </a:p>
          <a:p>
            <a:pPr algn="just"/>
            <a:r>
              <a:rPr lang="it-IT" dirty="0"/>
              <a:t>Le conclusioni così ottenute esprimono un giudizio universale e necessario, ma non fecondo (cfr. Kant, Teoria dei giudizi).</a:t>
            </a:r>
          </a:p>
        </p:txBody>
      </p:sp>
    </p:spTree>
    <p:extLst>
      <p:ext uri="{BB962C8B-B14F-4D97-AF65-F5344CB8AC3E}">
        <p14:creationId xmlns:p14="http://schemas.microsoft.com/office/powerpoint/2010/main" val="39382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14261-8E38-4BF3-9394-6C394C46A050}"/>
              </a:ext>
            </a:extLst>
          </p:cNvPr>
          <p:cNvSpPr>
            <a:spLocks noGrp="1"/>
          </p:cNvSpPr>
          <p:nvPr>
            <p:ph type="title"/>
          </p:nvPr>
        </p:nvSpPr>
        <p:spPr>
          <a:xfrm>
            <a:off x="1640156" y="585359"/>
            <a:ext cx="8911687" cy="695239"/>
          </a:xfrm>
        </p:spPr>
        <p:txBody>
          <a:bodyPr/>
          <a:lstStyle/>
          <a:p>
            <a:r>
              <a:rPr lang="it-IT" dirty="0"/>
              <a:t>La dimostrazione scientifica</a:t>
            </a:r>
          </a:p>
        </p:txBody>
      </p:sp>
      <p:sp>
        <p:nvSpPr>
          <p:cNvPr id="3" name="Segnaposto contenuto 2">
            <a:extLst>
              <a:ext uri="{FF2B5EF4-FFF2-40B4-BE49-F238E27FC236}">
                <a16:creationId xmlns:a16="http://schemas.microsoft.com/office/drawing/2014/main" id="{F7257F0D-14FF-4A0F-B082-9DD0D467377A}"/>
              </a:ext>
            </a:extLst>
          </p:cNvPr>
          <p:cNvSpPr>
            <a:spLocks noGrp="1"/>
          </p:cNvSpPr>
          <p:nvPr>
            <p:ph idx="1"/>
          </p:nvPr>
        </p:nvSpPr>
        <p:spPr>
          <a:xfrm>
            <a:off x="1640155" y="1409088"/>
            <a:ext cx="10066475" cy="890137"/>
          </a:xfrm>
        </p:spPr>
        <p:txBody>
          <a:bodyPr>
            <a:normAutofit fontScale="92500" lnSpcReduction="10000"/>
          </a:bodyPr>
          <a:lstStyle/>
          <a:p>
            <a:pPr marL="0" algn="just"/>
            <a:r>
              <a:rPr lang="it-IT" sz="2100" dirty="0">
                <a:solidFill>
                  <a:schemeClr val="tx1"/>
                </a:solidFill>
              </a:rPr>
              <a:t>La </a:t>
            </a:r>
            <a:r>
              <a:rPr lang="it-IT" sz="2100" b="1" dirty="0">
                <a:solidFill>
                  <a:schemeClr val="tx1"/>
                </a:solidFill>
              </a:rPr>
              <a:t>dimostrazione scientifica o sillogismo scientifico </a:t>
            </a:r>
            <a:r>
              <a:rPr lang="it-IT" sz="2100" dirty="0">
                <a:solidFill>
                  <a:schemeClr val="tx1"/>
                </a:solidFill>
              </a:rPr>
              <a:t>(cfr. Aristotele, Analitici secondi) è un caso particolare di argomentazione deduttiva e soddisfa le seguenti condizioni: </a:t>
            </a:r>
          </a:p>
          <a:p>
            <a:endParaRPr lang="it-IT" dirty="0"/>
          </a:p>
          <a:p>
            <a:endParaRPr lang="it-IT" dirty="0"/>
          </a:p>
        </p:txBody>
      </p:sp>
      <p:sp>
        <p:nvSpPr>
          <p:cNvPr id="4" name="CasellaDiTesto 3">
            <a:extLst>
              <a:ext uri="{FF2B5EF4-FFF2-40B4-BE49-F238E27FC236}">
                <a16:creationId xmlns:a16="http://schemas.microsoft.com/office/drawing/2014/main" id="{44EF5467-253A-43AD-B984-535748D95D2A}"/>
              </a:ext>
            </a:extLst>
          </p:cNvPr>
          <p:cNvSpPr txBox="1"/>
          <p:nvPr/>
        </p:nvSpPr>
        <p:spPr>
          <a:xfrm>
            <a:off x="3649929" y="2292130"/>
            <a:ext cx="4297680" cy="369332"/>
          </a:xfrm>
          <a:prstGeom prst="rect">
            <a:avLst/>
          </a:prstGeom>
          <a:noFill/>
        </p:spPr>
        <p:txBody>
          <a:bodyPr wrap="square" rtlCol="0">
            <a:spAutoFit/>
          </a:bodyPr>
          <a:lstStyle/>
          <a:p>
            <a:r>
              <a:rPr lang="it-IT" dirty="0"/>
              <a:t>1) Deve  possedere </a:t>
            </a:r>
            <a:r>
              <a:rPr lang="it-IT" b="1" dirty="0"/>
              <a:t>premesse vere</a:t>
            </a:r>
          </a:p>
        </p:txBody>
      </p:sp>
      <p:sp>
        <p:nvSpPr>
          <p:cNvPr id="5" name="CasellaDiTesto 4">
            <a:extLst>
              <a:ext uri="{FF2B5EF4-FFF2-40B4-BE49-F238E27FC236}">
                <a16:creationId xmlns:a16="http://schemas.microsoft.com/office/drawing/2014/main" id="{95EDC271-0C00-4710-9CFE-CFE8C80D998C}"/>
              </a:ext>
            </a:extLst>
          </p:cNvPr>
          <p:cNvSpPr txBox="1"/>
          <p:nvPr/>
        </p:nvSpPr>
        <p:spPr>
          <a:xfrm>
            <a:off x="2777169" y="3737750"/>
            <a:ext cx="7994468" cy="369332"/>
          </a:xfrm>
          <a:prstGeom prst="rect">
            <a:avLst/>
          </a:prstGeom>
          <a:noFill/>
        </p:spPr>
        <p:txBody>
          <a:bodyPr wrap="square" rtlCol="0">
            <a:spAutoFit/>
          </a:bodyPr>
          <a:lstStyle/>
          <a:p>
            <a:r>
              <a:rPr lang="it-IT" dirty="0"/>
              <a:t>2) Le</a:t>
            </a:r>
            <a:r>
              <a:rPr lang="it-IT" b="1" dirty="0"/>
              <a:t> conclusioni </a:t>
            </a:r>
            <a:r>
              <a:rPr lang="it-IT" dirty="0"/>
              <a:t>scaturiscono necessariamente dalle premesse</a:t>
            </a:r>
          </a:p>
        </p:txBody>
      </p:sp>
      <p:sp>
        <p:nvSpPr>
          <p:cNvPr id="6" name="CasellaDiTesto 5">
            <a:extLst>
              <a:ext uri="{FF2B5EF4-FFF2-40B4-BE49-F238E27FC236}">
                <a16:creationId xmlns:a16="http://schemas.microsoft.com/office/drawing/2014/main" id="{84C96661-23C2-4E11-ADDF-20B59E3A39C8}"/>
              </a:ext>
            </a:extLst>
          </p:cNvPr>
          <p:cNvSpPr txBox="1"/>
          <p:nvPr/>
        </p:nvSpPr>
        <p:spPr>
          <a:xfrm>
            <a:off x="1828845" y="2749325"/>
            <a:ext cx="9675767" cy="923330"/>
          </a:xfrm>
          <a:prstGeom prst="rect">
            <a:avLst/>
          </a:prstGeom>
          <a:noFill/>
        </p:spPr>
        <p:txBody>
          <a:bodyPr wrap="square" rtlCol="0">
            <a:spAutoFit/>
          </a:bodyPr>
          <a:lstStyle/>
          <a:p>
            <a:pPr algn="just"/>
            <a:r>
              <a:rPr lang="it-IT" dirty="0"/>
              <a:t>Condizione relativa alla verità delle proposizioni a sostegno della tesi. La verità di una proposizione inerisce al suo significato, riguarda quindi gli </a:t>
            </a:r>
            <a:r>
              <a:rPr lang="it-IT" b="1" dirty="0"/>
              <a:t>aspetti semantici</a:t>
            </a:r>
            <a:r>
              <a:rPr lang="it-IT" dirty="0"/>
              <a:t> del discorso.</a:t>
            </a:r>
          </a:p>
        </p:txBody>
      </p:sp>
      <p:sp>
        <p:nvSpPr>
          <p:cNvPr id="7" name="CasellaDiTesto 6">
            <a:extLst>
              <a:ext uri="{FF2B5EF4-FFF2-40B4-BE49-F238E27FC236}">
                <a16:creationId xmlns:a16="http://schemas.microsoft.com/office/drawing/2014/main" id="{72733A3F-36FD-445D-9DB4-416D7B06BEC1}"/>
              </a:ext>
            </a:extLst>
          </p:cNvPr>
          <p:cNvSpPr txBox="1"/>
          <p:nvPr/>
        </p:nvSpPr>
        <p:spPr>
          <a:xfrm>
            <a:off x="1842176" y="4408463"/>
            <a:ext cx="9662436" cy="923330"/>
          </a:xfrm>
          <a:prstGeom prst="rect">
            <a:avLst/>
          </a:prstGeom>
          <a:noFill/>
        </p:spPr>
        <p:txBody>
          <a:bodyPr wrap="square" rtlCol="0">
            <a:spAutoFit/>
          </a:bodyPr>
          <a:lstStyle/>
          <a:p>
            <a:pPr algn="just"/>
            <a:r>
              <a:rPr lang="it-IT" dirty="0"/>
              <a:t>Quest’ultima condizione è relativa alla correttezza del calcolo logico (correttezza delle inferenze), riguarda quindi esclusivamente gli </a:t>
            </a:r>
            <a:r>
              <a:rPr lang="it-IT" b="1" dirty="0"/>
              <a:t>aspetti sintattici </a:t>
            </a:r>
            <a:r>
              <a:rPr lang="it-IT" dirty="0"/>
              <a:t>della dimostrazione.</a:t>
            </a:r>
          </a:p>
        </p:txBody>
      </p:sp>
      <p:sp>
        <p:nvSpPr>
          <p:cNvPr id="8" name="CasellaDiTesto 7">
            <a:extLst>
              <a:ext uri="{FF2B5EF4-FFF2-40B4-BE49-F238E27FC236}">
                <a16:creationId xmlns:a16="http://schemas.microsoft.com/office/drawing/2014/main" id="{CDEEF93A-16D0-4A28-A2B4-40C0B33CDE9B}"/>
              </a:ext>
            </a:extLst>
          </p:cNvPr>
          <p:cNvSpPr txBox="1"/>
          <p:nvPr/>
        </p:nvSpPr>
        <p:spPr>
          <a:xfrm>
            <a:off x="1079048" y="698747"/>
            <a:ext cx="749798" cy="461665"/>
          </a:xfrm>
          <a:prstGeom prst="rect">
            <a:avLst/>
          </a:prstGeom>
          <a:noFill/>
        </p:spPr>
        <p:txBody>
          <a:bodyPr wrap="square" rtlCol="0">
            <a:spAutoFit/>
          </a:bodyPr>
          <a:lstStyle/>
          <a:p>
            <a:r>
              <a:rPr lang="it-IT" sz="2400" b="1" dirty="0">
                <a:solidFill>
                  <a:schemeClr val="bg1"/>
                </a:solidFill>
              </a:rPr>
              <a:t>7</a:t>
            </a:r>
          </a:p>
        </p:txBody>
      </p:sp>
      <p:sp>
        <p:nvSpPr>
          <p:cNvPr id="10" name="CasellaDiTesto 9">
            <a:extLst>
              <a:ext uri="{FF2B5EF4-FFF2-40B4-BE49-F238E27FC236}">
                <a16:creationId xmlns:a16="http://schemas.microsoft.com/office/drawing/2014/main" id="{DC724443-301F-4C19-AFD7-5573ECE8736F}"/>
              </a:ext>
            </a:extLst>
          </p:cNvPr>
          <p:cNvSpPr txBox="1"/>
          <p:nvPr/>
        </p:nvSpPr>
        <p:spPr>
          <a:xfrm>
            <a:off x="1842176" y="5316368"/>
            <a:ext cx="9864455" cy="1200329"/>
          </a:xfrm>
          <a:prstGeom prst="rect">
            <a:avLst/>
          </a:prstGeom>
          <a:noFill/>
        </p:spPr>
        <p:txBody>
          <a:bodyPr wrap="square">
            <a:spAutoFit/>
          </a:bodyPr>
          <a:lstStyle/>
          <a:p>
            <a:pPr algn="just"/>
            <a:r>
              <a:rPr lang="it-IT" dirty="0"/>
              <a:t>Quando una </a:t>
            </a:r>
            <a:r>
              <a:rPr lang="it-IT" b="1" dirty="0"/>
              <a:t>conclusione vera </a:t>
            </a:r>
            <a:r>
              <a:rPr lang="it-IT" dirty="0"/>
              <a:t>discende da </a:t>
            </a:r>
            <a:r>
              <a:rPr lang="it-IT" b="1" dirty="0"/>
              <a:t>premesse vere</a:t>
            </a:r>
            <a:r>
              <a:rPr lang="it-IT" dirty="0"/>
              <a:t> e quindi l’argomentazione  dimostra la tesi, la </a:t>
            </a:r>
            <a:r>
              <a:rPr lang="it-IT" b="1" dirty="0"/>
              <a:t>dimostrazione è scientifica </a:t>
            </a:r>
            <a:r>
              <a:rPr lang="it-IT" dirty="0"/>
              <a:t>(cfr. Aristotele), distinguendosi dalle </a:t>
            </a:r>
            <a:r>
              <a:rPr lang="it-IT" b="1" dirty="0"/>
              <a:t>dimostrazioni retoriche </a:t>
            </a:r>
            <a:r>
              <a:rPr lang="it-IT" dirty="0"/>
              <a:t>fondate su opinioni e/o luoghi comuni accettati da tutti o dalla maggioranza.</a:t>
            </a:r>
            <a:endParaRPr lang="it-IT" b="1" dirty="0"/>
          </a:p>
        </p:txBody>
      </p:sp>
    </p:spTree>
    <p:extLst>
      <p:ext uri="{BB962C8B-B14F-4D97-AF65-F5344CB8AC3E}">
        <p14:creationId xmlns:p14="http://schemas.microsoft.com/office/powerpoint/2010/main" val="112065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10" grpId="0"/>
    </p:bld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5503</TotalTime>
  <Words>2782</Words>
  <Application>Microsoft Office PowerPoint</Application>
  <PresentationFormat>Widescreen</PresentationFormat>
  <Paragraphs>273</Paragraphs>
  <Slides>23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arial</vt:lpstr>
      <vt:lpstr>Century Gothic</vt:lpstr>
      <vt:lpstr>Mistral</vt:lpstr>
      <vt:lpstr>Times New Roman</vt:lpstr>
      <vt:lpstr>Wingdings</vt:lpstr>
      <vt:lpstr>Wingdings 3</vt:lpstr>
      <vt:lpstr>Filo</vt:lpstr>
      <vt:lpstr>CORSO DI LOGICA</vt:lpstr>
      <vt:lpstr>Introduzione al Corso  Docenti:  Prof.ssa Laura Bazzotti Prof. Paolo Malerba </vt:lpstr>
      <vt:lpstr>La Logica</vt:lpstr>
      <vt:lpstr>Esiste un solo modo razionale di pensare ?</vt:lpstr>
      <vt:lpstr>La logica Taoista</vt:lpstr>
      <vt:lpstr>Argomentazioni e inferenze</vt:lpstr>
      <vt:lpstr>Il metodo analitico e l’argomentazione deduttiva</vt:lpstr>
      <vt:lpstr>Limiti dell’argomentazione deduttiva</vt:lpstr>
      <vt:lpstr>La dimostrazione scientifica</vt:lpstr>
      <vt:lpstr>Il metodo sintetico e l’argomentazione induttiva</vt:lpstr>
      <vt:lpstr>Limiti dell’argomentazione induttiva</vt:lpstr>
      <vt:lpstr>Il ragionamento abduttivo e i suoi limiti</vt:lpstr>
      <vt:lpstr>Deduzione, induzione e abduzione</vt:lpstr>
      <vt:lpstr>Analisi e struttura di una argomentazione: la parafrasi</vt:lpstr>
      <vt:lpstr>Analisi e struttura di una argomentazione: la tesi</vt:lpstr>
      <vt:lpstr>Analisi e struttura di una argomentazione: le premesse</vt:lpstr>
      <vt:lpstr>La logica dei predicati</vt:lpstr>
      <vt:lpstr>Le relazioni tra le proposizioni</vt:lpstr>
      <vt:lpstr>Presentazione standard di PowerPoint</vt:lpstr>
      <vt:lpstr>Presentazione standard di PowerPoint</vt:lpstr>
      <vt:lpstr>I modi delle figure</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LOGICA</dc:title>
  <dc:creator>Paolo Malerba</dc:creator>
  <cp:lastModifiedBy>Paolo Malerba</cp:lastModifiedBy>
  <cp:revision>83</cp:revision>
  <dcterms:created xsi:type="dcterms:W3CDTF">2020-12-08T17:22:36Z</dcterms:created>
  <dcterms:modified xsi:type="dcterms:W3CDTF">2021-01-13T19:14:31Z</dcterms:modified>
</cp:coreProperties>
</file>