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  <p:sldId id="287" r:id="rId29"/>
    <p:sldId id="282" r:id="rId30"/>
    <p:sldId id="283" r:id="rId31"/>
    <p:sldId id="284" r:id="rId32"/>
    <p:sldId id="28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Malerba" initials="PM" lastIdx="6" clrIdx="0">
    <p:extLst>
      <p:ext uri="{19B8F6BF-5375-455C-9EA6-DF929625EA0E}">
        <p15:presenceInfo xmlns:p15="http://schemas.microsoft.com/office/powerpoint/2012/main" userId="46ee6a503e5e81e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10T12:43:43.617" idx="6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emania.altervista.org/digitale/circuiti/circ6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EDE65829-4D28-4F53-85EA-4025D6001D95}"/>
              </a:ext>
            </a:extLst>
          </p:cNvPr>
          <p:cNvSpPr txBox="1">
            <a:spLocks/>
          </p:cNvSpPr>
          <p:nvPr/>
        </p:nvSpPr>
        <p:spPr>
          <a:xfrm>
            <a:off x="2025541" y="4142984"/>
            <a:ext cx="8915399" cy="1017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/>
              <a:t>CORSO DI LOGICA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D5CF340F-5C77-4318-9014-946241EE3D06}"/>
              </a:ext>
            </a:extLst>
          </p:cNvPr>
          <p:cNvSpPr txBox="1">
            <a:spLocks/>
          </p:cNvSpPr>
          <p:nvPr/>
        </p:nvSpPr>
        <p:spPr>
          <a:xfrm>
            <a:off x="8476444" y="570677"/>
            <a:ext cx="2859609" cy="58376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Anno Accademico 2020/2021</a:t>
            </a:r>
          </a:p>
          <a:p>
            <a:r>
              <a:rPr lang="it-IT"/>
              <a:t>Docente Prof. Paolo MALERBA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98F52A1-DB4F-4312-8874-7120ADFF5AE7}"/>
              </a:ext>
            </a:extLst>
          </p:cNvPr>
          <p:cNvSpPr txBox="1"/>
          <p:nvPr/>
        </p:nvSpPr>
        <p:spPr>
          <a:xfrm>
            <a:off x="2175852" y="5273457"/>
            <a:ext cx="61753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PARTE SECONDA: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Le proposizioni semplici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Le proposizioni composte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Porte logiche e circuiti integrati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44050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30BDF8-45BB-4E49-8E78-6C9833B33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935" y="1381540"/>
            <a:ext cx="10109827" cy="1752600"/>
          </a:xfrm>
        </p:spPr>
        <p:txBody>
          <a:bodyPr/>
          <a:lstStyle/>
          <a:p>
            <a:pPr algn="just"/>
            <a:r>
              <a:rPr lang="it-IT" dirty="0"/>
              <a:t>Lo definizione dei termini aperti è utile ad esplicitare la forma logica di proposizioni più complicate di quelle fino ad ora esaminate. Si consideri l’espressione: </a:t>
            </a:r>
          </a:p>
          <a:p>
            <a:pPr marL="0" indent="0" algn="ctr">
              <a:buNone/>
            </a:pPr>
            <a:r>
              <a:rPr lang="it-IT" i="1" dirty="0"/>
              <a:t>Vi è un’opera lirica il cui autore è sordo </a:t>
            </a:r>
          </a:p>
          <a:p>
            <a:pPr marL="0" indent="0">
              <a:buNone/>
            </a:pPr>
            <a:r>
              <a:rPr lang="it-IT" dirty="0"/>
              <a:t>Questa è traducibile nella sua forma logica in: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62C2A762-FEF7-453D-99F8-4AC15077D9ED}"/>
              </a:ext>
            </a:extLst>
          </p:cNvPr>
          <p:cNvSpPr txBox="1">
            <a:spLocks/>
          </p:cNvSpPr>
          <p:nvPr/>
        </p:nvSpPr>
        <p:spPr>
          <a:xfrm>
            <a:off x="1652682" y="624110"/>
            <a:ext cx="8911687" cy="1267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/>
              <a:t>I termini aperti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2938E6E-BCAC-46DE-A9FC-016C59155DE1}"/>
              </a:ext>
            </a:extLst>
          </p:cNvPr>
          <p:cNvSpPr txBox="1"/>
          <p:nvPr/>
        </p:nvSpPr>
        <p:spPr>
          <a:xfrm>
            <a:off x="1057636" y="702682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7783428-862B-43D3-A3A1-1DD10C99787D}"/>
              </a:ext>
            </a:extLst>
          </p:cNvPr>
          <p:cNvSpPr txBox="1"/>
          <p:nvPr/>
        </p:nvSpPr>
        <p:spPr>
          <a:xfrm>
            <a:off x="3572671" y="2978544"/>
            <a:ext cx="6516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Esiste x tale che x è un’opera lirica e </a:t>
            </a:r>
            <a:r>
              <a:rPr lang="it-IT" b="1" dirty="0"/>
              <a:t>l’autore di x</a:t>
            </a:r>
            <a:r>
              <a:rPr lang="it-IT" dirty="0"/>
              <a:t> è sordo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5B9EAAB-E9D6-484A-B906-01F2237E3B38}"/>
              </a:ext>
            </a:extLst>
          </p:cNvPr>
          <p:cNvSpPr txBox="1"/>
          <p:nvPr/>
        </p:nvSpPr>
        <p:spPr>
          <a:xfrm>
            <a:off x="734935" y="3311693"/>
            <a:ext cx="4400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/>
              <a:t> dove </a:t>
            </a:r>
            <a:r>
              <a:rPr lang="it-IT" b="1" i="1" dirty="0"/>
              <a:t>autore</a:t>
            </a:r>
            <a:r>
              <a:rPr lang="it-IT" b="1" dirty="0"/>
              <a:t> </a:t>
            </a:r>
            <a:r>
              <a:rPr lang="it-IT" b="1" i="1" dirty="0"/>
              <a:t>di</a:t>
            </a:r>
            <a:r>
              <a:rPr lang="it-IT" b="1" dirty="0"/>
              <a:t> </a:t>
            </a:r>
            <a:r>
              <a:rPr lang="it-IT" b="1" i="1" dirty="0"/>
              <a:t>x</a:t>
            </a:r>
            <a:r>
              <a:rPr lang="it-IT" dirty="0"/>
              <a:t> è un termine aperto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FA0D86-2D3E-484F-98B0-01BD9C43A6DF}"/>
              </a:ext>
            </a:extLst>
          </p:cNvPr>
          <p:cNvSpPr txBox="1"/>
          <p:nvPr/>
        </p:nvSpPr>
        <p:spPr>
          <a:xfrm>
            <a:off x="734935" y="3694790"/>
            <a:ext cx="1093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termini aperti vengono frequentemente utilizzati in matematica  Esempio:   x – 1;   x + y;    x</a:t>
            </a:r>
            <a:r>
              <a:rPr lang="it-IT" sz="1600" baseline="30000" dirty="0"/>
              <a:t>2 </a:t>
            </a:r>
            <a:r>
              <a:rPr lang="it-IT" sz="1600" dirty="0"/>
              <a:t>+ y.</a:t>
            </a:r>
            <a:endParaRPr lang="it-IT" baseline="300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8F9C816-ADDA-4CB3-8974-E505466EAAA6}"/>
              </a:ext>
            </a:extLst>
          </p:cNvPr>
          <p:cNvSpPr txBox="1"/>
          <p:nvPr/>
        </p:nvSpPr>
        <p:spPr>
          <a:xfrm>
            <a:off x="734935" y="4196152"/>
            <a:ext cx="1093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linea di principio è possibile non ricorrere all’utilizzo dei termini aperti trasformandoli in predicati</a:t>
            </a:r>
            <a:endParaRPr lang="it-IT" baseline="300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A07F934-6123-4EFD-A829-E547FA38BE8C}"/>
              </a:ext>
            </a:extLst>
          </p:cNvPr>
          <p:cNvSpPr txBox="1"/>
          <p:nvPr/>
        </p:nvSpPr>
        <p:spPr>
          <a:xfrm>
            <a:off x="769252" y="4635580"/>
            <a:ext cx="108197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it-IT" dirty="0"/>
              <a:t>Esempio: </a:t>
            </a:r>
            <a:r>
              <a:rPr lang="it-IT" i="1" dirty="0"/>
              <a:t> Vi è un’opera lirica il cui autore è sordo </a:t>
            </a:r>
            <a:r>
              <a:rPr lang="it-IT" dirty="0"/>
              <a:t>è formalizzabile in:</a:t>
            </a:r>
            <a:endParaRPr lang="it-IT" i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0D2EB0C-92BF-40C1-80A2-12E1872D1974}"/>
              </a:ext>
            </a:extLst>
          </p:cNvPr>
          <p:cNvSpPr txBox="1"/>
          <p:nvPr/>
        </p:nvSpPr>
        <p:spPr>
          <a:xfrm>
            <a:off x="1704413" y="5036865"/>
            <a:ext cx="878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Esiste x tale che x è opera lirica ed esiste y tale che y è autore di x e y è sordo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099B501-F0CA-40C7-BB23-BE7F276F675C}"/>
              </a:ext>
            </a:extLst>
          </p:cNvPr>
          <p:cNvSpPr txBox="1"/>
          <p:nvPr/>
        </p:nvSpPr>
        <p:spPr>
          <a:xfrm>
            <a:off x="1092879" y="5541392"/>
            <a:ext cx="101725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Un analogo procedimento può utilizzarsi per le </a:t>
            </a:r>
            <a:r>
              <a:rPr lang="it-IT" i="1" dirty="0"/>
              <a:t>descrizioni definite </a:t>
            </a:r>
          </a:p>
          <a:p>
            <a:pPr algn="just"/>
            <a:r>
              <a:rPr lang="it-IT" dirty="0"/>
              <a:t>Esempio:  </a:t>
            </a:r>
            <a:r>
              <a:rPr lang="it-IT" i="1" dirty="0"/>
              <a:t>L’autore della Divina Commedia </a:t>
            </a:r>
            <a:r>
              <a:rPr lang="it-IT" dirty="0"/>
              <a:t> è fiorentino diventa  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                  Esiste x tale che x è autore della Divina Commedia e x è fiorentino</a:t>
            </a:r>
          </a:p>
          <a:p>
            <a:pPr algn="just"/>
            <a:endParaRPr lang="it-IT" i="1" baseline="30000" dirty="0"/>
          </a:p>
        </p:txBody>
      </p:sp>
    </p:spTree>
    <p:extLst>
      <p:ext uri="{BB962C8B-B14F-4D97-AF65-F5344CB8AC3E}">
        <p14:creationId xmlns:p14="http://schemas.microsoft.com/office/powerpoint/2010/main" val="258965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96F1AB-39BD-4633-8BDE-0F2DD2BF8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680" y="5510388"/>
            <a:ext cx="10406353" cy="63497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Da ciò si deduce che </a:t>
            </a:r>
            <a:r>
              <a:rPr lang="it-IT" b="1" i="1" dirty="0"/>
              <a:t>non è possibile individuare meccanicamente e univocamente la forma logica di una proposizione.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F468B11D-36C3-49D8-B047-042B718E93E3}"/>
              </a:ext>
            </a:extLst>
          </p:cNvPr>
          <p:cNvSpPr txBox="1">
            <a:spLocks/>
          </p:cNvSpPr>
          <p:nvPr/>
        </p:nvSpPr>
        <p:spPr>
          <a:xfrm>
            <a:off x="1652682" y="624110"/>
            <a:ext cx="8911687" cy="1267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/>
              <a:t>La forma logica di una proposizione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452D1E9-FA13-41D7-AE74-88560CEDD0DC}"/>
              </a:ext>
            </a:extLst>
          </p:cNvPr>
          <p:cNvSpPr txBox="1"/>
          <p:nvPr/>
        </p:nvSpPr>
        <p:spPr>
          <a:xfrm>
            <a:off x="858982" y="702682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80D667F-0CF7-4B4D-86EA-B5796D0BD0E5}"/>
              </a:ext>
            </a:extLst>
          </p:cNvPr>
          <p:cNvSpPr txBox="1"/>
          <p:nvPr/>
        </p:nvSpPr>
        <p:spPr>
          <a:xfrm>
            <a:off x="1209806" y="1526719"/>
            <a:ext cx="10262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consideri la proposizione </a:t>
            </a:r>
            <a:r>
              <a:rPr lang="it-IT" i="1" dirty="0"/>
              <a:t> Elisa ama Massimo</a:t>
            </a:r>
          </a:p>
          <a:p>
            <a:r>
              <a:rPr lang="it-IT" dirty="0"/>
              <a:t>Tale proposizione può essere resa in forma logica nei seguenti modi: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A9A978-8BE3-418C-873F-C06D7C3DDA43}"/>
              </a:ext>
            </a:extLst>
          </p:cNvPr>
          <p:cNvSpPr txBox="1"/>
          <p:nvPr/>
        </p:nvSpPr>
        <p:spPr>
          <a:xfrm>
            <a:off x="1200414" y="2373919"/>
            <a:ext cx="9791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i="1" dirty="0"/>
              <a:t>Elisa ha la proprietà di amare Massimo – Massimo ha la proprietà di essere amato da Elisa – Elisa ha con Massimo la proprietà di amare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A63FE27-FAFB-465F-BD0E-2A14FCC3FE9A}"/>
              </a:ext>
            </a:extLst>
          </p:cNvPr>
          <p:cNvSpPr txBox="1"/>
          <p:nvPr/>
        </p:nvSpPr>
        <p:spPr>
          <a:xfrm>
            <a:off x="1200414" y="3158550"/>
            <a:ext cx="10262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La trasposizione di una proposizione del linguaggio naturale nella sua forma logica richiede </a:t>
            </a:r>
            <a:r>
              <a:rPr lang="it-IT" b="1" dirty="0"/>
              <a:t>un’attenta analisi </a:t>
            </a:r>
            <a:r>
              <a:rPr lang="it-IT" dirty="0"/>
              <a:t>che non può prescindere</a:t>
            </a:r>
            <a:endParaRPr lang="it-IT" b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4602939-7098-4CB7-A924-ADC59FFA3ADA}"/>
              </a:ext>
            </a:extLst>
          </p:cNvPr>
          <p:cNvSpPr txBox="1"/>
          <p:nvPr/>
        </p:nvSpPr>
        <p:spPr>
          <a:xfrm>
            <a:off x="2247778" y="3922009"/>
            <a:ext cx="69654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dalla eventuale </a:t>
            </a:r>
            <a:r>
              <a:rPr lang="it-IT" b="1" dirty="0"/>
              <a:t>disambiguazione</a:t>
            </a:r>
            <a:r>
              <a:rPr lang="it-IT" dirty="0"/>
              <a:t> dei termini in gioco,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DA66D47-BAB2-4375-93EE-9D988FD2D398}"/>
              </a:ext>
            </a:extLst>
          </p:cNvPr>
          <p:cNvSpPr txBox="1"/>
          <p:nvPr/>
        </p:nvSpPr>
        <p:spPr>
          <a:xfrm>
            <a:off x="2247778" y="42300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dalla </a:t>
            </a:r>
            <a:r>
              <a:rPr lang="it-IT" b="1" dirty="0"/>
              <a:t>scelta</a:t>
            </a:r>
            <a:r>
              <a:rPr lang="it-IT" dirty="0"/>
              <a:t> </a:t>
            </a:r>
            <a:r>
              <a:rPr lang="it-IT" b="1" dirty="0"/>
              <a:t>dei</a:t>
            </a:r>
            <a:r>
              <a:rPr lang="it-IT" dirty="0"/>
              <a:t> </a:t>
            </a:r>
            <a:r>
              <a:rPr lang="it-IT" b="1" dirty="0"/>
              <a:t>termini </a:t>
            </a:r>
            <a:r>
              <a:rPr lang="it-IT" dirty="0"/>
              <a:t>logicamente rilevanti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C1A0AC5-98F0-496D-A744-85CEE97F4BA5}"/>
              </a:ext>
            </a:extLst>
          </p:cNvPr>
          <p:cNvSpPr txBox="1"/>
          <p:nvPr/>
        </p:nvSpPr>
        <p:spPr>
          <a:xfrm>
            <a:off x="2247778" y="458195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dagli </a:t>
            </a:r>
            <a:r>
              <a:rPr lang="it-IT" b="1" dirty="0"/>
              <a:t>scopi</a:t>
            </a:r>
            <a:r>
              <a:rPr lang="it-IT" dirty="0"/>
              <a:t> che si vogliono raggiungere,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694F09A-338F-4BAA-8A31-4556FC12D617}"/>
              </a:ext>
            </a:extLst>
          </p:cNvPr>
          <p:cNvSpPr txBox="1"/>
          <p:nvPr/>
        </p:nvSpPr>
        <p:spPr>
          <a:xfrm>
            <a:off x="2247778" y="4889947"/>
            <a:ext cx="6813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da quali </a:t>
            </a:r>
            <a:r>
              <a:rPr lang="it-IT" b="1" dirty="0"/>
              <a:t>inferenze</a:t>
            </a:r>
            <a:r>
              <a:rPr lang="it-IT" dirty="0"/>
              <a:t> si intendono privilegiare</a:t>
            </a:r>
          </a:p>
        </p:txBody>
      </p:sp>
    </p:spTree>
    <p:extLst>
      <p:ext uri="{BB962C8B-B14F-4D97-AF65-F5344CB8AC3E}">
        <p14:creationId xmlns:p14="http://schemas.microsoft.com/office/powerpoint/2010/main" val="228432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10" grpId="0"/>
      <p:bldP spid="12" grpId="0"/>
      <p:bldP spid="1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499FAA-AD08-49E4-A591-7E3BC7601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349014"/>
            <a:ext cx="11097490" cy="720437"/>
          </a:xfrm>
        </p:spPr>
        <p:txBody>
          <a:bodyPr/>
          <a:lstStyle/>
          <a:p>
            <a:pPr algn="just"/>
            <a:r>
              <a:rPr lang="it-IT" dirty="0"/>
              <a:t>Consideriamo la proposizione: </a:t>
            </a:r>
            <a:r>
              <a:rPr lang="it-IT" i="1" dirty="0"/>
              <a:t>Giulia è italiana </a:t>
            </a:r>
            <a:r>
              <a:rPr lang="it-IT" dirty="0"/>
              <a:t>Se sostituiamo al nome </a:t>
            </a:r>
            <a:r>
              <a:rPr lang="it-IT" i="1" dirty="0"/>
              <a:t>Giulia</a:t>
            </a:r>
            <a:r>
              <a:rPr lang="it-IT" dirty="0"/>
              <a:t> una variabile libera otterremo: </a:t>
            </a:r>
            <a:r>
              <a:rPr lang="it-IT" i="1" dirty="0"/>
              <a:t>x è italiana</a:t>
            </a:r>
          </a:p>
          <a:p>
            <a:pPr algn="just"/>
            <a:endParaRPr lang="it-IT" dirty="0"/>
          </a:p>
          <a:p>
            <a:pPr algn="just"/>
            <a:endParaRPr lang="it-IT" i="1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CB2FCA9F-09AF-43ED-9A86-0B90CD02CC88}"/>
              </a:ext>
            </a:extLst>
          </p:cNvPr>
          <p:cNvSpPr txBox="1">
            <a:spLocks/>
          </p:cNvSpPr>
          <p:nvPr/>
        </p:nvSpPr>
        <p:spPr>
          <a:xfrm>
            <a:off x="1652682" y="624110"/>
            <a:ext cx="8911687" cy="1267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/>
              <a:t>Logica dei predicati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6F5278-D742-49F9-B0C6-D78E6CFB9781}"/>
              </a:ext>
            </a:extLst>
          </p:cNvPr>
          <p:cNvSpPr txBox="1"/>
          <p:nvPr/>
        </p:nvSpPr>
        <p:spPr>
          <a:xfrm>
            <a:off x="900545" y="721095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6ED7F5A5-E12E-4753-9277-827590BEFDA0}"/>
              </a:ext>
            </a:extLst>
          </p:cNvPr>
          <p:cNvSpPr txBox="1">
            <a:spLocks/>
          </p:cNvSpPr>
          <p:nvPr/>
        </p:nvSpPr>
        <p:spPr>
          <a:xfrm>
            <a:off x="1052947" y="1988409"/>
            <a:ext cx="11019703" cy="42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it-IT" dirty="0"/>
              <a:t>Quest’ultima espressione è un </a:t>
            </a:r>
            <a:r>
              <a:rPr lang="it-IT" b="1" dirty="0"/>
              <a:t>predicato ad un argomento </a:t>
            </a:r>
            <a:r>
              <a:rPr lang="it-IT" dirty="0"/>
              <a:t>(dove x è l’argomento del predicato)</a:t>
            </a:r>
          </a:p>
          <a:p>
            <a:pPr algn="just"/>
            <a:endParaRPr lang="it-IT" dirty="0"/>
          </a:p>
          <a:p>
            <a:pPr algn="just"/>
            <a:endParaRPr lang="it-IT" i="1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D738EB2C-B138-4465-AFEA-D05686D638C0}"/>
              </a:ext>
            </a:extLst>
          </p:cNvPr>
          <p:cNvSpPr txBox="1">
            <a:spLocks/>
          </p:cNvSpPr>
          <p:nvPr/>
        </p:nvSpPr>
        <p:spPr>
          <a:xfrm>
            <a:off x="666086" y="4982346"/>
            <a:ext cx="11355402" cy="946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/>
              <a:t>Esistono inoltre </a:t>
            </a:r>
            <a:r>
              <a:rPr lang="it-IT" b="1" dirty="0"/>
              <a:t>proprietà di proprietà </a:t>
            </a:r>
            <a:r>
              <a:rPr lang="it-IT" dirty="0"/>
              <a:t> si consideri la proposizione </a:t>
            </a:r>
            <a:r>
              <a:rPr lang="it-IT" i="1" dirty="0"/>
              <a:t>Luigi legge ad alta voce </a:t>
            </a:r>
            <a:r>
              <a:rPr lang="it-IT" dirty="0"/>
              <a:t>la proprietà ad </a:t>
            </a:r>
            <a:r>
              <a:rPr lang="it-IT" i="1" dirty="0"/>
              <a:t>alta voce </a:t>
            </a:r>
            <a:r>
              <a:rPr lang="it-IT" dirty="0"/>
              <a:t>è una proprietà del leggere, non di Luigi.</a:t>
            </a:r>
          </a:p>
          <a:p>
            <a:pPr algn="just"/>
            <a:endParaRPr lang="it-IT" dirty="0"/>
          </a:p>
          <a:p>
            <a:pPr algn="just"/>
            <a:endParaRPr lang="it-IT" i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B77A243-2171-4F6C-86FB-D6744BB4DB64}"/>
              </a:ext>
            </a:extLst>
          </p:cNvPr>
          <p:cNvSpPr txBox="1"/>
          <p:nvPr/>
        </p:nvSpPr>
        <p:spPr>
          <a:xfrm>
            <a:off x="1001784" y="2397402"/>
            <a:ext cx="108577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Wingdings 3" charset="2"/>
              <a:buNone/>
            </a:pPr>
            <a:r>
              <a:rPr lang="it-IT" dirty="0"/>
              <a:t>Analogamente è possibile sostituire nella proposizione precedente una variabile al predicato, per esempio il predicato </a:t>
            </a:r>
            <a:r>
              <a:rPr lang="it-IT" i="1" dirty="0"/>
              <a:t>H. </a:t>
            </a:r>
            <a:r>
              <a:rPr lang="it-IT" dirty="0"/>
              <a:t>La proposizione diventa VERA qualora Giulia goda della proprietà H, viceversa FALSA. Tale variabile è detta </a:t>
            </a:r>
            <a:r>
              <a:rPr lang="it-IT" b="1" dirty="0"/>
              <a:t>variabile predicativa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244391C-2C8E-488F-BE78-FD80DA816DE8}"/>
              </a:ext>
            </a:extLst>
          </p:cNvPr>
          <p:cNvSpPr txBox="1"/>
          <p:nvPr/>
        </p:nvSpPr>
        <p:spPr>
          <a:xfrm>
            <a:off x="997530" y="3334587"/>
            <a:ext cx="110197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Wingdings 3" charset="2"/>
              <a:buNone/>
            </a:pPr>
            <a:r>
              <a:rPr lang="it-IT" dirty="0"/>
              <a:t>Si può scrivere quindi </a:t>
            </a:r>
            <a:r>
              <a:rPr lang="it-IT" i="1" dirty="0"/>
              <a:t>Esiste x, tale che x ha la proprietà H </a:t>
            </a:r>
            <a:r>
              <a:rPr lang="it-IT" dirty="0"/>
              <a:t>oppure, anteponendo  il quantificatore esistenziale alla variabile predicativa,  </a:t>
            </a:r>
            <a:r>
              <a:rPr lang="it-IT" i="1" dirty="0"/>
              <a:t>Esiste H tale che Giulia ha la proprietà H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96C08C1F-7D39-42B5-A81A-7DB8E07B5BCB}"/>
              </a:ext>
            </a:extLst>
          </p:cNvPr>
          <p:cNvSpPr txBox="1">
            <a:spLocks/>
          </p:cNvSpPr>
          <p:nvPr/>
        </p:nvSpPr>
        <p:spPr>
          <a:xfrm>
            <a:off x="637309" y="4047993"/>
            <a:ext cx="11355403" cy="946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/>
              <a:t>Esistono </a:t>
            </a:r>
            <a:r>
              <a:rPr lang="it-IT" b="1" dirty="0"/>
              <a:t>predicati che stanno per relazioni binarie simmetriche </a:t>
            </a:r>
            <a:r>
              <a:rPr lang="it-IT" dirty="0"/>
              <a:t>tipo: </a:t>
            </a:r>
            <a:r>
              <a:rPr lang="it-IT" i="1" dirty="0"/>
              <a:t>x è coetaneo di y </a:t>
            </a:r>
            <a:r>
              <a:rPr lang="it-IT" dirty="0"/>
              <a:t> o x è parente di y. Si noti che </a:t>
            </a:r>
            <a:r>
              <a:rPr lang="it-IT" i="1" dirty="0"/>
              <a:t>x ama y </a:t>
            </a:r>
            <a:r>
              <a:rPr lang="it-IT" dirty="0"/>
              <a:t> non è una relazione simmetrica poiché x pur amando y potrebbe non essere corrisposto.</a:t>
            </a:r>
            <a:endParaRPr lang="it-IT" i="1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6C6C0EB-FE14-4233-8B39-EE44B92F4977}"/>
              </a:ext>
            </a:extLst>
          </p:cNvPr>
          <p:cNvSpPr txBox="1"/>
          <p:nvPr/>
        </p:nvSpPr>
        <p:spPr>
          <a:xfrm>
            <a:off x="1027898" y="5680384"/>
            <a:ext cx="10967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Si definisce </a:t>
            </a:r>
            <a:r>
              <a:rPr lang="it-IT" b="1" dirty="0"/>
              <a:t>logica dei predicati del primo ordine </a:t>
            </a:r>
            <a:r>
              <a:rPr lang="it-IT" dirty="0"/>
              <a:t>la logica in cui si introducono nomi per individui e predicati e le variabili sono solo individuali . Nel caso che si introducano nomi e variabili per predicati di predicati la logica è del </a:t>
            </a:r>
            <a:r>
              <a:rPr lang="it-IT" b="1" dirty="0"/>
              <a:t>secondo ordine</a:t>
            </a:r>
          </a:p>
        </p:txBody>
      </p:sp>
    </p:spTree>
    <p:extLst>
      <p:ext uri="{BB962C8B-B14F-4D97-AF65-F5344CB8AC3E}">
        <p14:creationId xmlns:p14="http://schemas.microsoft.com/office/powerpoint/2010/main" val="242163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10" grpId="0"/>
      <p:bldP spid="12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769E32-706F-4E1D-A997-B8D3C3D5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5" y="639406"/>
            <a:ext cx="9864456" cy="1280890"/>
          </a:xfrm>
        </p:spPr>
        <p:txBody>
          <a:bodyPr/>
          <a:lstStyle/>
          <a:p>
            <a:r>
              <a:rPr lang="it-IT" dirty="0"/>
              <a:t>Le proposizioni composte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8C1091-CA84-4BFF-B41B-2BDCFD516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9" y="1540189"/>
            <a:ext cx="10817224" cy="801229"/>
          </a:xfrm>
        </p:spPr>
        <p:txBody>
          <a:bodyPr/>
          <a:lstStyle/>
          <a:p>
            <a:r>
              <a:rPr lang="it-IT" b="1" dirty="0"/>
              <a:t>Definizione 6 </a:t>
            </a:r>
            <a:r>
              <a:rPr lang="it-IT" dirty="0"/>
              <a:t> </a:t>
            </a:r>
            <a:r>
              <a:rPr lang="it-IT" i="1" dirty="0"/>
              <a:t>Una proposizione si dice </a:t>
            </a:r>
            <a:r>
              <a:rPr lang="it-IT" b="1" i="1" dirty="0"/>
              <a:t>composta </a:t>
            </a:r>
            <a:r>
              <a:rPr lang="it-IT" i="1" dirty="0"/>
              <a:t> se contiene almeno una parte che, a sua volta, è una proposizione.</a:t>
            </a:r>
            <a:endParaRPr lang="it-IT" b="1" i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633AAAA-9731-43CF-9C3F-069E8A54C721}"/>
              </a:ext>
            </a:extLst>
          </p:cNvPr>
          <p:cNvSpPr txBox="1"/>
          <p:nvPr/>
        </p:nvSpPr>
        <p:spPr>
          <a:xfrm>
            <a:off x="900545" y="721095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D6E0C3EA-C681-4341-82D6-554A7512C009}"/>
              </a:ext>
            </a:extLst>
          </p:cNvPr>
          <p:cNvSpPr txBox="1">
            <a:spLocks/>
          </p:cNvSpPr>
          <p:nvPr/>
        </p:nvSpPr>
        <p:spPr>
          <a:xfrm>
            <a:off x="3948138" y="2122842"/>
            <a:ext cx="3843051" cy="801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i="1" dirty="0"/>
              <a:t>Paolo è ligure e Sara è sarda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0D86E79-F49D-4971-AF98-D03450045C3E}"/>
              </a:ext>
            </a:extLst>
          </p:cNvPr>
          <p:cNvSpPr txBox="1"/>
          <p:nvPr/>
        </p:nvSpPr>
        <p:spPr>
          <a:xfrm>
            <a:off x="1069761" y="2422198"/>
            <a:ext cx="10434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Si tratta di una proposizione composta da </a:t>
            </a:r>
            <a:r>
              <a:rPr lang="it-IT" i="1" dirty="0"/>
              <a:t>Paolo è ligure </a:t>
            </a:r>
            <a:r>
              <a:rPr lang="it-IT" dirty="0"/>
              <a:t>e </a:t>
            </a:r>
            <a:r>
              <a:rPr lang="it-IT" i="1" dirty="0"/>
              <a:t>Sara è sarda </a:t>
            </a:r>
            <a:r>
              <a:rPr lang="it-IT" dirty="0"/>
              <a:t>(ha  senso chiedersi se </a:t>
            </a:r>
            <a:r>
              <a:rPr lang="it-IT" i="1" dirty="0"/>
              <a:t>Paolo è ligure sia </a:t>
            </a:r>
            <a:r>
              <a:rPr lang="it-IT" dirty="0"/>
              <a:t>una proposizione vera o falsa analogamente accade per la proposizione </a:t>
            </a:r>
            <a:r>
              <a:rPr lang="it-IT" i="1" dirty="0"/>
              <a:t>Sara è Sarda).</a:t>
            </a:r>
            <a:endParaRPr lang="it-IT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2D0D652C-05D4-4310-9B53-9EDCB2E0A386}"/>
              </a:ext>
            </a:extLst>
          </p:cNvPr>
          <p:cNvSpPr txBox="1">
            <a:spLocks/>
          </p:cNvSpPr>
          <p:nvPr/>
        </p:nvSpPr>
        <p:spPr>
          <a:xfrm>
            <a:off x="4580701" y="3268247"/>
            <a:ext cx="2577923" cy="801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i="1" dirty="0"/>
              <a:t>Caterina non è ligure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09C5DC2-5B7A-45E8-BAB1-8A0C3037F7BA}"/>
              </a:ext>
            </a:extLst>
          </p:cNvPr>
          <p:cNvSpPr txBox="1"/>
          <p:nvPr/>
        </p:nvSpPr>
        <p:spPr>
          <a:xfrm>
            <a:off x="1069762" y="3582259"/>
            <a:ext cx="1043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Anche questa è una proposizione composta in quanto </a:t>
            </a:r>
            <a:r>
              <a:rPr lang="it-IT" i="1" dirty="0"/>
              <a:t>Caterina è ligure </a:t>
            </a:r>
            <a:r>
              <a:rPr lang="it-IT" dirty="0"/>
              <a:t>è una proposizione.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050A7EAA-1626-40FF-BD74-C3D8B9BA32EC}"/>
              </a:ext>
            </a:extLst>
          </p:cNvPr>
          <p:cNvSpPr txBox="1">
            <a:spLocks/>
          </p:cNvSpPr>
          <p:nvPr/>
        </p:nvSpPr>
        <p:spPr>
          <a:xfrm>
            <a:off x="3811818" y="4059174"/>
            <a:ext cx="4950737" cy="801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i="1" dirty="0"/>
              <a:t>Se Paolo è genovese allora Paolo è ligure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15A781E-991C-4080-85CF-53394ABE7E70}"/>
              </a:ext>
            </a:extLst>
          </p:cNvPr>
          <p:cNvSpPr txBox="1"/>
          <p:nvPr/>
        </p:nvSpPr>
        <p:spPr>
          <a:xfrm>
            <a:off x="1222162" y="4423589"/>
            <a:ext cx="1043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è composta in quanto le sue parti </a:t>
            </a:r>
            <a:r>
              <a:rPr lang="it-IT" i="1" dirty="0"/>
              <a:t>Paolo è genovese </a:t>
            </a:r>
            <a:r>
              <a:rPr lang="it-IT" dirty="0"/>
              <a:t>e </a:t>
            </a:r>
            <a:r>
              <a:rPr lang="it-IT" i="1" dirty="0"/>
              <a:t>Paolo è ligure </a:t>
            </a:r>
            <a:r>
              <a:rPr lang="it-IT" dirty="0"/>
              <a:t>sono proposizioni.</a:t>
            </a: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A058FB80-F932-4A62-A0C5-FFB3DDCA513A}"/>
              </a:ext>
            </a:extLst>
          </p:cNvPr>
          <p:cNvSpPr txBox="1">
            <a:spLocks/>
          </p:cNvSpPr>
          <p:nvPr/>
        </p:nvSpPr>
        <p:spPr>
          <a:xfrm>
            <a:off x="839788" y="5057837"/>
            <a:ext cx="10817224" cy="801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/>
              <a:t>Definizione 7 </a:t>
            </a:r>
            <a:r>
              <a:rPr lang="it-IT" dirty="0"/>
              <a:t> </a:t>
            </a:r>
            <a:r>
              <a:rPr lang="it-IT" i="1" dirty="0"/>
              <a:t>Si definisce </a:t>
            </a:r>
            <a:r>
              <a:rPr lang="it-IT" b="1" i="1" dirty="0"/>
              <a:t>connettivo</a:t>
            </a:r>
            <a:r>
              <a:rPr lang="it-IT" i="1" dirty="0"/>
              <a:t> una espressione del linguaggio con cui si ottiene una proposizione composta a partire da una o più proposizioni date.</a:t>
            </a:r>
            <a:endParaRPr lang="it-IT" b="1" i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BF4A7BE-3D08-43FB-AC13-43145D65307C}"/>
              </a:ext>
            </a:extLst>
          </p:cNvPr>
          <p:cNvSpPr txBox="1"/>
          <p:nvPr/>
        </p:nvSpPr>
        <p:spPr>
          <a:xfrm>
            <a:off x="1163771" y="5808553"/>
            <a:ext cx="1081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connettivi si differenziano per il numero alle quali si applicano- Possono essere bi-argomentali se si applicano a due proposizioni e mono argomentali se si applicano a una sola proposizione.</a:t>
            </a:r>
          </a:p>
        </p:txBody>
      </p:sp>
    </p:spTree>
    <p:extLst>
      <p:ext uri="{BB962C8B-B14F-4D97-AF65-F5344CB8AC3E}">
        <p14:creationId xmlns:p14="http://schemas.microsoft.com/office/powerpoint/2010/main" val="173631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 build="p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54BE3B-55A6-4733-A60F-644C2A6C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957" y="624110"/>
            <a:ext cx="9600656" cy="1280890"/>
          </a:xfrm>
        </p:spPr>
        <p:txBody>
          <a:bodyPr/>
          <a:lstStyle/>
          <a:p>
            <a:r>
              <a:rPr lang="it-IT" dirty="0"/>
              <a:t>I connettivi vero funzionali: la negazione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9CE448E-3AED-4ACA-9265-28E1F6EC9F63}"/>
              </a:ext>
            </a:extLst>
          </p:cNvPr>
          <p:cNvSpPr txBox="1"/>
          <p:nvPr/>
        </p:nvSpPr>
        <p:spPr>
          <a:xfrm>
            <a:off x="885009" y="7179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E417B134-819C-4FAF-895A-208DCBD7AAC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4358" y="1542768"/>
            <a:ext cx="10663281" cy="1280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b="1" dirty="0"/>
              <a:t>Definizione 8 </a:t>
            </a:r>
            <a:r>
              <a:rPr lang="it-IT" dirty="0"/>
              <a:t> </a:t>
            </a:r>
            <a:r>
              <a:rPr lang="it-IT" i="1" dirty="0"/>
              <a:t>Si definiscono </a:t>
            </a:r>
            <a:r>
              <a:rPr lang="it-IT" b="1" i="1" dirty="0"/>
              <a:t>connettivi vero funzionali</a:t>
            </a:r>
            <a:r>
              <a:rPr lang="it-IT" i="1" dirty="0"/>
              <a:t> quei connettivi per i quali il valore di verità della proposizione composta ottenuta mediante il loro utilizzo dipende dal valore di verità delle proposizioni atomiche che lo compongono.</a:t>
            </a:r>
            <a:endParaRPr lang="it-IT" b="1" i="1" dirty="0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735C149F-2934-41B1-BFB2-68A858118B68}"/>
              </a:ext>
            </a:extLst>
          </p:cNvPr>
          <p:cNvSpPr txBox="1">
            <a:spLocks/>
          </p:cNvSpPr>
          <p:nvPr/>
        </p:nvSpPr>
        <p:spPr>
          <a:xfrm>
            <a:off x="764359" y="2461425"/>
            <a:ext cx="10663281" cy="1280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/>
              <a:t>Definizione 9 </a:t>
            </a:r>
            <a:r>
              <a:rPr lang="it-IT" dirty="0"/>
              <a:t> </a:t>
            </a:r>
            <a:r>
              <a:rPr lang="it-IT" i="1" dirty="0"/>
              <a:t>La </a:t>
            </a:r>
            <a:r>
              <a:rPr lang="it-IT" b="1" i="1" dirty="0"/>
              <a:t>negazione </a:t>
            </a:r>
            <a:r>
              <a:rPr lang="it-IT" i="1" dirty="0"/>
              <a:t>è il connettivo vero funzionale mono argomentale che inverte il valore di verità di una proposizione.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AB5D9AB6-0672-4194-BC7F-AE4FAD3D3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347749"/>
              </p:ext>
            </p:extLst>
          </p:nvPr>
        </p:nvGraphicFramePr>
        <p:xfrm>
          <a:off x="8592855" y="2793694"/>
          <a:ext cx="283478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92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1417392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della negazione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322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01400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B4612CDD-7058-45B9-A773-800B02AFFFA8}"/>
              </a:ext>
            </a:extLst>
          </p:cNvPr>
          <p:cNvSpPr txBox="1"/>
          <p:nvPr/>
        </p:nvSpPr>
        <p:spPr>
          <a:xfrm>
            <a:off x="1075914" y="3141480"/>
            <a:ext cx="6245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simbolo </a:t>
            </a:r>
            <a:r>
              <a:rPr lang="it-IT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¬ </a:t>
            </a:r>
            <a:r>
              <a:rPr lang="it-IT" dirty="0"/>
              <a:t>si legge ‘non’ e indica la negazione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C2035D5-5D1A-4D0C-B2F4-81737049504B}"/>
              </a:ext>
            </a:extLst>
          </p:cNvPr>
          <p:cNvSpPr txBox="1"/>
          <p:nvPr/>
        </p:nvSpPr>
        <p:spPr>
          <a:xfrm>
            <a:off x="891122" y="3806349"/>
            <a:ext cx="7551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Se </a:t>
            </a:r>
            <a:r>
              <a:rPr lang="it-IT" i="1" dirty="0"/>
              <a:t>Giovanni è nipote di Antonio </a:t>
            </a:r>
            <a:r>
              <a:rPr lang="it-IT" dirty="0"/>
              <a:t>è una proposizione vera allora </a:t>
            </a:r>
            <a:r>
              <a:rPr lang="it-IT" i="1" dirty="0"/>
              <a:t>Giovanni non è nipote di Antonio</a:t>
            </a:r>
            <a:r>
              <a:rPr lang="it-IT" dirty="0"/>
              <a:t> sarà falsa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BF1335D-895E-4718-924B-A1DE76C9CC9C}"/>
              </a:ext>
            </a:extLst>
          </p:cNvPr>
          <p:cNvSpPr txBox="1"/>
          <p:nvPr/>
        </p:nvSpPr>
        <p:spPr>
          <a:xfrm>
            <a:off x="852196" y="4620004"/>
            <a:ext cx="10487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Viceversa se </a:t>
            </a:r>
            <a:r>
              <a:rPr lang="it-IT" i="1" dirty="0"/>
              <a:t>Giovanni è nipote di Antonio </a:t>
            </a:r>
            <a:r>
              <a:rPr lang="it-IT" dirty="0"/>
              <a:t>è una proposizione falsa allora </a:t>
            </a:r>
            <a:r>
              <a:rPr lang="it-IT" i="1" dirty="0"/>
              <a:t>Giovanni non è nipote di Antonio</a:t>
            </a:r>
            <a:r>
              <a:rPr lang="it-IT" dirty="0"/>
              <a:t> sarà vera</a:t>
            </a:r>
          </a:p>
        </p:txBody>
      </p:sp>
      <p:graphicFrame>
        <p:nvGraphicFramePr>
          <p:cNvPr id="11" name="Tabella 7">
            <a:extLst>
              <a:ext uri="{FF2B5EF4-FFF2-40B4-BE49-F238E27FC236}">
                <a16:creationId xmlns:a16="http://schemas.microsoft.com/office/drawing/2014/main" id="{78B7E262-0009-431B-A2E1-6A0E8D3F0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009368"/>
              </p:ext>
            </p:extLst>
          </p:nvPr>
        </p:nvGraphicFramePr>
        <p:xfrm>
          <a:off x="6670549" y="5183102"/>
          <a:ext cx="481966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554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1606554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  <a:gridCol w="1606554">
                  <a:extLst>
                    <a:ext uri="{9D8B030D-6E8A-4147-A177-3AD203B41FA5}">
                      <a16:colId xmlns:a16="http://schemas.microsoft.com/office/drawing/2014/main" val="84156154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della doppia negazione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</a:t>
                      </a:r>
                      <a:r>
                        <a:rPr lang="it-IT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</a:t>
                      </a:r>
                      <a:endParaRPr lang="it-IT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322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01400"/>
                  </a:ext>
                </a:extLst>
              </a:tr>
            </a:tbl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2D70BEE-16B5-4B87-9E35-56DFCA51EBC4}"/>
              </a:ext>
            </a:extLst>
          </p:cNvPr>
          <p:cNvSpPr txBox="1"/>
          <p:nvPr/>
        </p:nvSpPr>
        <p:spPr>
          <a:xfrm>
            <a:off x="1075914" y="5816837"/>
            <a:ext cx="5461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just"/>
            <a:r>
              <a:rPr lang="it-IT" dirty="0"/>
              <a:t>L’equivalenza logica tra ¬ ( ¬ A ) e A è detta </a:t>
            </a:r>
            <a:r>
              <a:rPr lang="it-IT" b="1" dirty="0"/>
              <a:t>legge della doppia negazione </a:t>
            </a:r>
          </a:p>
        </p:txBody>
      </p:sp>
    </p:spTree>
    <p:extLst>
      <p:ext uri="{BB962C8B-B14F-4D97-AF65-F5344CB8AC3E}">
        <p14:creationId xmlns:p14="http://schemas.microsoft.com/office/powerpoint/2010/main" val="84275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8" grpId="0"/>
      <p:bldP spid="9" grpId="0"/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FFBD3B-E99A-49B9-9285-7427C83CE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733" y="717511"/>
            <a:ext cx="8911687" cy="1280890"/>
          </a:xfrm>
        </p:spPr>
        <p:txBody>
          <a:bodyPr/>
          <a:lstStyle/>
          <a:p>
            <a:r>
              <a:rPr lang="it-IT" dirty="0"/>
              <a:t>La congiunzione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885D460-FA5A-43DC-8702-33CFFF512C77}"/>
              </a:ext>
            </a:extLst>
          </p:cNvPr>
          <p:cNvSpPr txBox="1"/>
          <p:nvPr/>
        </p:nvSpPr>
        <p:spPr>
          <a:xfrm>
            <a:off x="885009" y="7179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18150F2D-B0FF-4320-842F-F748B7197D1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0417" y="1642730"/>
            <a:ext cx="10344805" cy="1280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b="1" dirty="0"/>
              <a:t>Definizione 10 </a:t>
            </a:r>
            <a:r>
              <a:rPr lang="it-IT" dirty="0"/>
              <a:t> </a:t>
            </a:r>
            <a:r>
              <a:rPr lang="it-IT" i="1" dirty="0"/>
              <a:t>Si definisce congiunzione quel connettivo vero funzionale bi argomentale che unendo due proposizioni A e B rende vera la proposizione risultante se entrambe le proposizioni A e B congiunte sono vere e la rende falsa in tutti gli altri casi.</a:t>
            </a:r>
            <a:endParaRPr lang="it-IT" b="1" i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E851D54-8C41-4009-B233-86A60968922B}"/>
              </a:ext>
            </a:extLst>
          </p:cNvPr>
          <p:cNvSpPr txBox="1"/>
          <p:nvPr/>
        </p:nvSpPr>
        <p:spPr>
          <a:xfrm>
            <a:off x="818442" y="5061746"/>
            <a:ext cx="10116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Si noti come la definizione prescinda totalmente dagli aspetti semantici del connettivo (che pure sussistono) e si focalizzi invero sugli </a:t>
            </a:r>
            <a:r>
              <a:rPr lang="it-IT" b="1" dirty="0"/>
              <a:t>aspetti sintattici</a:t>
            </a:r>
            <a:r>
              <a:rPr lang="it-IT" dirty="0"/>
              <a:t> mostrati nella tavola della verità.  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429D33D5-C50E-4A7B-9637-7E3FFB198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536218"/>
              </p:ext>
            </p:extLst>
          </p:nvPr>
        </p:nvGraphicFramePr>
        <p:xfrm>
          <a:off x="8040164" y="2573048"/>
          <a:ext cx="2895058" cy="247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529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1447529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</a:tblGrid>
              <a:tr h="340284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della congiunzione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    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  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  <a:endParaRPr lang="it-IT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322699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01400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735763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88133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30269371-51C4-41BC-AD71-004120203205}"/>
              </a:ext>
            </a:extLst>
          </p:cNvPr>
          <p:cNvSpPr txBox="1"/>
          <p:nvPr/>
        </p:nvSpPr>
        <p:spPr>
          <a:xfrm>
            <a:off x="858653" y="6026538"/>
            <a:ext cx="10076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Più generalmente  il </a:t>
            </a:r>
            <a:r>
              <a:rPr lang="it-IT" b="1" dirty="0"/>
              <a:t>significato</a:t>
            </a:r>
            <a:r>
              <a:rPr lang="it-IT" dirty="0"/>
              <a:t> di un connettivo vero funzionale si riferisce alla sua tavola della verità.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63E1E50-D42B-4934-BB8E-C8379CBBE31A}"/>
              </a:ext>
            </a:extLst>
          </p:cNvPr>
          <p:cNvSpPr txBox="1"/>
          <p:nvPr/>
        </p:nvSpPr>
        <p:spPr>
          <a:xfrm>
            <a:off x="884721" y="2609716"/>
            <a:ext cx="751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segno usato per la congiunzione è il seguente 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˄ 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DD4614B-FFDD-49BC-A998-4A93DFAE1E5A}"/>
              </a:ext>
            </a:extLst>
          </p:cNvPr>
          <p:cNvSpPr txBox="1"/>
          <p:nvPr/>
        </p:nvSpPr>
        <p:spPr>
          <a:xfrm>
            <a:off x="884721" y="3098258"/>
            <a:ext cx="7667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Esempio:  </a:t>
            </a:r>
            <a:r>
              <a:rPr lang="it-IT" i="1" dirty="0"/>
              <a:t>Piera è </a:t>
            </a:r>
            <a:r>
              <a:rPr lang="it-IT" dirty="0"/>
              <a:t>genovese </a:t>
            </a:r>
            <a:r>
              <a:rPr lang="it-IT" b="1" i="1" dirty="0"/>
              <a:t>e</a:t>
            </a:r>
            <a:r>
              <a:rPr lang="it-IT" i="1" dirty="0"/>
              <a:t> Antonio è</a:t>
            </a:r>
            <a:r>
              <a:rPr lang="it-IT" dirty="0"/>
              <a:t> </a:t>
            </a:r>
            <a:r>
              <a:rPr lang="it-IT" i="1" dirty="0"/>
              <a:t>palermitano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0706C1D-0A3D-475D-9F3C-FAAC861566FF}"/>
              </a:ext>
            </a:extLst>
          </p:cNvPr>
          <p:cNvSpPr txBox="1"/>
          <p:nvPr/>
        </p:nvSpPr>
        <p:spPr>
          <a:xfrm>
            <a:off x="884721" y="3509052"/>
            <a:ext cx="70577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Con questa espressione nel </a:t>
            </a:r>
            <a:r>
              <a:rPr lang="it-IT" i="1" dirty="0"/>
              <a:t>linguaggio naturale </a:t>
            </a:r>
            <a:r>
              <a:rPr lang="it-IT" dirty="0"/>
              <a:t>si intende affermare che sia ‘</a:t>
            </a:r>
            <a:r>
              <a:rPr lang="it-IT" i="1" dirty="0"/>
              <a:t>Piera è genovese’ </a:t>
            </a:r>
            <a:r>
              <a:rPr lang="it-IT" dirty="0"/>
              <a:t>sia ‘</a:t>
            </a:r>
            <a:r>
              <a:rPr lang="it-IT" i="1" dirty="0"/>
              <a:t>Antonio è</a:t>
            </a:r>
            <a:r>
              <a:rPr lang="it-IT" dirty="0"/>
              <a:t> </a:t>
            </a:r>
            <a:r>
              <a:rPr lang="it-IT" i="1" dirty="0"/>
              <a:t>palermitano’ </a:t>
            </a:r>
            <a:r>
              <a:rPr lang="it-IT" dirty="0"/>
              <a:t>sono affermazioni vere, quindi si può formalizzare con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˄ 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dirty="0"/>
              <a:t>dove : </a:t>
            </a:r>
          </a:p>
          <a:p>
            <a:pPr algn="just"/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= </a:t>
            </a:r>
            <a:r>
              <a:rPr lang="it-IT" i="1" dirty="0"/>
              <a:t>Piera è genovese    </a:t>
            </a:r>
            <a:r>
              <a:rPr lang="it-IT" dirty="0"/>
              <a:t>e    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= </a:t>
            </a:r>
            <a:r>
              <a:rPr lang="it-IT" i="1" dirty="0"/>
              <a:t>Antonio è  palermitano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465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8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07861-619A-4130-9990-9C8EF326B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644295"/>
            <a:ext cx="9625708" cy="1280890"/>
          </a:xfrm>
        </p:spPr>
        <p:txBody>
          <a:bodyPr/>
          <a:lstStyle/>
          <a:p>
            <a:r>
              <a:rPr lang="it-IT" dirty="0"/>
              <a:t>Il linguaggio naturale e la congiunzione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E1E851F-F2A6-43B3-8CBC-15E38D736ED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76159" y="1432142"/>
            <a:ext cx="1095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Non sempre la congiunzione è resa nel linguaggio naturale dalla particella ‘e’, infatti dire:</a:t>
            </a:r>
            <a:endParaRPr lang="it-IT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FB3FBC0-8745-4DB1-BCDF-294D7F21399C}"/>
              </a:ext>
            </a:extLst>
          </p:cNvPr>
          <p:cNvSpPr txBox="1"/>
          <p:nvPr/>
        </p:nvSpPr>
        <p:spPr>
          <a:xfrm>
            <a:off x="885009" y="7179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8" name="Segnaposto contenuto 3">
            <a:extLst>
              <a:ext uri="{FF2B5EF4-FFF2-40B4-BE49-F238E27FC236}">
                <a16:creationId xmlns:a16="http://schemas.microsoft.com/office/drawing/2014/main" id="{96FA7FE6-7DD0-4BE9-8A72-F881832A5576}"/>
              </a:ext>
            </a:extLst>
          </p:cNvPr>
          <p:cNvSpPr txBox="1">
            <a:spLocks/>
          </p:cNvSpPr>
          <p:nvPr/>
        </p:nvSpPr>
        <p:spPr>
          <a:xfrm>
            <a:off x="587179" y="2725815"/>
            <a:ext cx="10137232" cy="36933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dirty="0"/>
              <a:t>Altre volte le due proposizioni congiunte sono separate da una virgola o da un punto</a:t>
            </a:r>
            <a:r>
              <a:rPr lang="it-IT" i="1" dirty="0"/>
              <a:t>.</a:t>
            </a:r>
            <a:endParaRPr lang="it-IT" b="1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93F6F71-4430-42DF-BE41-39F397F919C1}"/>
              </a:ext>
            </a:extLst>
          </p:cNvPr>
          <p:cNvSpPr txBox="1"/>
          <p:nvPr/>
        </p:nvSpPr>
        <p:spPr>
          <a:xfrm>
            <a:off x="703928" y="1925185"/>
            <a:ext cx="10460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i="1" dirty="0"/>
              <a:t>Piera è </a:t>
            </a:r>
            <a:r>
              <a:rPr lang="it-IT" dirty="0"/>
              <a:t>genovese </a:t>
            </a:r>
            <a:r>
              <a:rPr lang="it-IT" b="1" i="1" dirty="0"/>
              <a:t>e</a:t>
            </a:r>
            <a:r>
              <a:rPr lang="it-IT" i="1" dirty="0"/>
              <a:t> Antonio è</a:t>
            </a:r>
            <a:r>
              <a:rPr lang="it-IT" dirty="0"/>
              <a:t> </a:t>
            </a:r>
            <a:r>
              <a:rPr lang="it-IT" i="1" dirty="0"/>
              <a:t>palermitano </a:t>
            </a:r>
            <a:r>
              <a:rPr lang="it-IT" dirty="0"/>
              <a:t>equivale a dire </a:t>
            </a:r>
            <a:r>
              <a:rPr lang="it-IT" i="1" dirty="0"/>
              <a:t>Piera è </a:t>
            </a:r>
            <a:r>
              <a:rPr lang="it-IT" dirty="0"/>
              <a:t>genovese </a:t>
            </a:r>
            <a:r>
              <a:rPr lang="it-IT" b="1" i="1" dirty="0"/>
              <a:t>ma </a:t>
            </a:r>
            <a:r>
              <a:rPr lang="it-IT" i="1" dirty="0"/>
              <a:t>Antonio è</a:t>
            </a:r>
            <a:r>
              <a:rPr lang="it-IT" dirty="0"/>
              <a:t> </a:t>
            </a:r>
            <a:r>
              <a:rPr lang="it-IT" i="1" dirty="0"/>
              <a:t>palermitano, </a:t>
            </a:r>
            <a:r>
              <a:rPr lang="it-IT" dirty="0"/>
              <a:t>oppure ancora </a:t>
            </a:r>
            <a:r>
              <a:rPr lang="it-IT" i="1" dirty="0"/>
              <a:t>Piera è </a:t>
            </a:r>
            <a:r>
              <a:rPr lang="it-IT" dirty="0"/>
              <a:t>genovese </a:t>
            </a:r>
            <a:r>
              <a:rPr lang="it-IT" b="1" i="1" dirty="0"/>
              <a:t>mentre</a:t>
            </a:r>
            <a:r>
              <a:rPr lang="it-IT" i="1" dirty="0"/>
              <a:t> Antonio è</a:t>
            </a:r>
            <a:r>
              <a:rPr lang="it-IT" dirty="0"/>
              <a:t> </a:t>
            </a:r>
            <a:r>
              <a:rPr lang="it-IT" i="1" dirty="0"/>
              <a:t>palermitano </a:t>
            </a:r>
            <a:endParaRPr lang="it-IT" dirty="0"/>
          </a:p>
        </p:txBody>
      </p:sp>
      <p:sp>
        <p:nvSpPr>
          <p:cNvPr id="10" name="Segnaposto contenuto 3">
            <a:extLst>
              <a:ext uri="{FF2B5EF4-FFF2-40B4-BE49-F238E27FC236}">
                <a16:creationId xmlns:a16="http://schemas.microsoft.com/office/drawing/2014/main" id="{8F4A8E1F-229B-44BB-974D-A80B67DF0DAB}"/>
              </a:ext>
            </a:extLst>
          </p:cNvPr>
          <p:cNvSpPr txBox="1">
            <a:spLocks/>
          </p:cNvSpPr>
          <p:nvPr/>
        </p:nvSpPr>
        <p:spPr>
          <a:xfrm>
            <a:off x="276159" y="3205311"/>
            <a:ext cx="10959688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b="1" dirty="0"/>
              <a:t>ATTENZIONE</a:t>
            </a:r>
            <a:r>
              <a:rPr lang="it-IT" dirty="0"/>
              <a:t> Talvolta nel  linguaggio naturale particella ‘e’ </a:t>
            </a:r>
            <a:r>
              <a:rPr lang="it-IT" b="1" dirty="0"/>
              <a:t>non indica</a:t>
            </a:r>
            <a:r>
              <a:rPr lang="it-IT" dirty="0"/>
              <a:t> una congiunzione, esempio: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D802C28-53B9-4209-9B2F-BD0A4D6DE158}"/>
              </a:ext>
            </a:extLst>
          </p:cNvPr>
          <p:cNvSpPr txBox="1"/>
          <p:nvPr/>
        </p:nvSpPr>
        <p:spPr>
          <a:xfrm>
            <a:off x="761739" y="4217334"/>
            <a:ext cx="10531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Infatti la proposizione non è trasponibile in ‘</a:t>
            </a:r>
            <a:r>
              <a:rPr lang="it-IT" i="1" dirty="0"/>
              <a:t>Maria è cugina </a:t>
            </a:r>
            <a:r>
              <a:rPr lang="it-IT" dirty="0"/>
              <a:t>e </a:t>
            </a:r>
            <a:r>
              <a:rPr lang="it-IT" i="1" dirty="0"/>
              <a:t>Filippo è cugino’  </a:t>
            </a:r>
            <a:r>
              <a:rPr lang="it-IT" dirty="0"/>
              <a:t>in quanto indica una </a:t>
            </a:r>
            <a:r>
              <a:rPr lang="it-IT" b="1" dirty="0"/>
              <a:t>relazione.</a:t>
            </a:r>
            <a:endParaRPr lang="it-IT" b="1" i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43AC6C5-C07A-429D-BEDA-72B5A68EC3ED}"/>
              </a:ext>
            </a:extLst>
          </p:cNvPr>
          <p:cNvSpPr txBox="1"/>
          <p:nvPr/>
        </p:nvSpPr>
        <p:spPr>
          <a:xfrm>
            <a:off x="830040" y="4973242"/>
            <a:ext cx="1053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consideri ora la proposizione vera:    </a:t>
            </a:r>
            <a:r>
              <a:rPr lang="it-IT" i="1" dirty="0"/>
              <a:t>La maglia del Genoa è rossa e blu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DF5AB3A-B516-48FE-A36C-CB5D9D680918}"/>
              </a:ext>
            </a:extLst>
          </p:cNvPr>
          <p:cNvSpPr txBox="1"/>
          <p:nvPr/>
        </p:nvSpPr>
        <p:spPr>
          <a:xfrm>
            <a:off x="885009" y="5383503"/>
            <a:ext cx="10531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Le proposizioni che la formano ‘</a:t>
            </a:r>
            <a:r>
              <a:rPr lang="it-IT" i="1" dirty="0"/>
              <a:t>la maglia del Genoa è rossa’ </a:t>
            </a:r>
            <a:r>
              <a:rPr lang="it-IT" dirty="0"/>
              <a:t>e </a:t>
            </a:r>
            <a:r>
              <a:rPr lang="it-IT" i="1" dirty="0"/>
              <a:t>‘la maglia del Genoa è blu’ </a:t>
            </a:r>
            <a:r>
              <a:rPr lang="it-IT" dirty="0"/>
              <a:t>sono entrambe false e poiché due proposizioni false congiunte </a:t>
            </a:r>
            <a:r>
              <a:rPr lang="it-IT" b="1" dirty="0"/>
              <a:t>non </a:t>
            </a:r>
            <a:r>
              <a:rPr lang="it-IT" dirty="0"/>
              <a:t>danno luogo ad una proposizione complessa vera, la particella ‘e’ non esprime una congiunzione, ma rende esplicita la compresenza dei due colori</a:t>
            </a:r>
          </a:p>
        </p:txBody>
      </p:sp>
      <p:sp>
        <p:nvSpPr>
          <p:cNvPr id="14" name="Segnaposto contenuto 3">
            <a:extLst>
              <a:ext uri="{FF2B5EF4-FFF2-40B4-BE49-F238E27FC236}">
                <a16:creationId xmlns:a16="http://schemas.microsoft.com/office/drawing/2014/main" id="{E27BEDB4-7198-459B-990B-45BBB0B45173}"/>
              </a:ext>
            </a:extLst>
          </p:cNvPr>
          <p:cNvSpPr txBox="1">
            <a:spLocks/>
          </p:cNvSpPr>
          <p:nvPr/>
        </p:nvSpPr>
        <p:spPr>
          <a:xfrm>
            <a:off x="454427" y="3707905"/>
            <a:ext cx="10959688" cy="36933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i="1" dirty="0"/>
              <a:t>Maria e Filippo sono cugini.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2739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EEF5FE-59E9-4D7E-952E-80F609C32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697" y="624110"/>
            <a:ext cx="9725916" cy="1280890"/>
          </a:xfrm>
        </p:spPr>
        <p:txBody>
          <a:bodyPr/>
          <a:lstStyle/>
          <a:p>
            <a:r>
              <a:rPr lang="it-IT" dirty="0"/>
              <a:t>La disgiunzione inclusiva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6860A18-BAA7-4C69-91CF-8E7F9AD28421}"/>
              </a:ext>
            </a:extLst>
          </p:cNvPr>
          <p:cNvSpPr txBox="1"/>
          <p:nvPr/>
        </p:nvSpPr>
        <p:spPr>
          <a:xfrm>
            <a:off x="885009" y="7179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474FA2BF-F703-4050-9C81-85D9AB4E68B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42533" y="1674727"/>
            <a:ext cx="9467637" cy="1280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b="1" dirty="0"/>
              <a:t>Definizione 11 </a:t>
            </a:r>
            <a:r>
              <a:rPr lang="it-IT" dirty="0"/>
              <a:t> </a:t>
            </a:r>
            <a:r>
              <a:rPr lang="it-IT" i="1" dirty="0"/>
              <a:t>La disgiunzione inclusiva  di due proposizioni A e B è la proposizione che è vera se almeno una delle proposizioni è vera e falsa se entrambe sono false.</a:t>
            </a:r>
            <a:endParaRPr lang="it-IT" b="1" i="1" dirty="0"/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29516436-73D2-4C77-9649-D0E1307A9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94689"/>
              </p:ext>
            </p:extLst>
          </p:nvPr>
        </p:nvGraphicFramePr>
        <p:xfrm>
          <a:off x="7854409" y="2374685"/>
          <a:ext cx="2895058" cy="247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529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1447529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</a:tblGrid>
              <a:tr h="226369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della disgiunzione inclusiva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    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</a:t>
                      </a:r>
                      <a:r>
                        <a:rPr lang="it-IT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  <a:endParaRPr lang="it-IT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322699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01400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735763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88133"/>
                  </a:ext>
                </a:extLst>
              </a:tr>
            </a:tbl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AD7ABF5-5458-4CE0-AED5-3EAC3964E65E}"/>
              </a:ext>
            </a:extLst>
          </p:cNvPr>
          <p:cNvSpPr txBox="1"/>
          <p:nvPr/>
        </p:nvSpPr>
        <p:spPr>
          <a:xfrm>
            <a:off x="1778697" y="5022099"/>
            <a:ext cx="9131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Ciò significa che sono ammessi alla partecipazione al concorso sia i laureati in fisica, sia i laureati in matematica e anche coloro che hanno conseguito entrambi i titoli universitari.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0B84553-FB41-44A4-8687-DB6881058052}"/>
              </a:ext>
            </a:extLst>
          </p:cNvPr>
          <p:cNvSpPr txBox="1"/>
          <p:nvPr/>
        </p:nvSpPr>
        <p:spPr>
          <a:xfrm>
            <a:off x="737555" y="7494990"/>
            <a:ext cx="8121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La disgiunzione inclusiva, dunque, corrisponde all’uso latino del </a:t>
            </a:r>
            <a:r>
              <a:rPr lang="it-IT" i="1" dirty="0" err="1"/>
              <a:t>vel</a:t>
            </a:r>
            <a:r>
              <a:rPr lang="it-IT" dirty="0"/>
              <a:t>.</a:t>
            </a:r>
            <a:endParaRPr lang="it-IT" i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01D893C-EDA2-4045-9868-D6B0A37FD136}"/>
              </a:ext>
            </a:extLst>
          </p:cNvPr>
          <p:cNvSpPr txBox="1"/>
          <p:nvPr/>
        </p:nvSpPr>
        <p:spPr>
          <a:xfrm>
            <a:off x="1778697" y="2782669"/>
            <a:ext cx="5824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connettivo è bi argomentale; il segno usato per la disgiunzione inclusiva è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69B7BC2-617D-4782-91CF-BF459D8225CB}"/>
              </a:ext>
            </a:extLst>
          </p:cNvPr>
          <p:cNvSpPr txBox="1"/>
          <p:nvPr/>
        </p:nvSpPr>
        <p:spPr>
          <a:xfrm>
            <a:off x="1778697" y="3735112"/>
            <a:ext cx="5999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Esempio:  </a:t>
            </a:r>
            <a:r>
              <a:rPr lang="it-IT" i="1" dirty="0"/>
              <a:t>Al concorso sono ammessi i laureati in matematica o in fisica</a:t>
            </a:r>
          </a:p>
        </p:txBody>
      </p:sp>
    </p:spTree>
    <p:extLst>
      <p:ext uri="{BB962C8B-B14F-4D97-AF65-F5344CB8AC3E}">
        <p14:creationId xmlns:p14="http://schemas.microsoft.com/office/powerpoint/2010/main" val="134041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6479DF-FC54-4003-9080-EBB16C3D5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009" y="1513019"/>
            <a:ext cx="7159715" cy="145353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Nel linguaggio naturale la disgiunzione viene usata non solo con il significato del </a:t>
            </a:r>
            <a:r>
              <a:rPr lang="it-IT" i="1" dirty="0" err="1"/>
              <a:t>vel</a:t>
            </a:r>
            <a:r>
              <a:rPr lang="it-IT" dirty="0"/>
              <a:t>, ma anche nel senso </a:t>
            </a:r>
            <a:r>
              <a:rPr lang="it-IT" i="1" dirty="0"/>
              <a:t>dell’aut</a:t>
            </a:r>
            <a:r>
              <a:rPr lang="it-IT" dirty="0"/>
              <a:t> latino, il quale implica che due proposizioni disgiunte esclusivamente non possono essere entrambe vere, ma neanche entrambe false.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D79062A4-E095-4FFC-B13D-7E73E1A0E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697" y="624110"/>
            <a:ext cx="9725916" cy="1280890"/>
          </a:xfrm>
        </p:spPr>
        <p:txBody>
          <a:bodyPr/>
          <a:lstStyle/>
          <a:p>
            <a:r>
              <a:rPr lang="it-IT" dirty="0"/>
              <a:t>La disgiunzione esclusiva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5FC8979-94C1-44FA-A809-71EFF6736583}"/>
              </a:ext>
            </a:extLst>
          </p:cNvPr>
          <p:cNvSpPr txBox="1"/>
          <p:nvPr/>
        </p:nvSpPr>
        <p:spPr>
          <a:xfrm>
            <a:off x="885009" y="7179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E851B02D-76CC-44A1-9F18-F59A95BE8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444809"/>
              </p:ext>
            </p:extLst>
          </p:nvPr>
        </p:nvGraphicFramePr>
        <p:xfrm>
          <a:off x="8056748" y="1585383"/>
          <a:ext cx="2895058" cy="2598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529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1447529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</a:tblGrid>
              <a:tr h="719406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della disgiunzione esclusiva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    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</a:t>
                      </a:r>
                      <a:r>
                        <a:rPr lang="it-IT" sz="18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  <a:endParaRPr lang="it-IT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32269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01400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735763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88133"/>
                  </a:ext>
                </a:extLst>
              </a:tr>
            </a:tbl>
          </a:graphicData>
        </a:graphic>
      </p:graphicFrame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644FD721-C5AA-49D6-8168-E7B6078FBB83}"/>
              </a:ext>
            </a:extLst>
          </p:cNvPr>
          <p:cNvSpPr txBox="1">
            <a:spLocks/>
          </p:cNvSpPr>
          <p:nvPr/>
        </p:nvSpPr>
        <p:spPr>
          <a:xfrm>
            <a:off x="885009" y="2966550"/>
            <a:ext cx="7159715" cy="1280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b="1" dirty="0"/>
              <a:t>Definizione 12 </a:t>
            </a:r>
            <a:r>
              <a:rPr lang="it-IT" dirty="0"/>
              <a:t> </a:t>
            </a:r>
            <a:r>
              <a:rPr lang="it-IT" i="1" dirty="0"/>
              <a:t>La disgiunzione esclusiva di due proposizioni A e B è la proposizione che è vera se solo una delle proposizioni che la compongono è vera  e falsa in tutti gli altri casi.</a:t>
            </a:r>
            <a:endParaRPr lang="it-IT" b="1" i="1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F8EB9C7-0DE1-442D-BA9F-9271BD9CE3B0}"/>
              </a:ext>
            </a:extLst>
          </p:cNvPr>
          <p:cNvSpPr txBox="1"/>
          <p:nvPr/>
        </p:nvSpPr>
        <p:spPr>
          <a:xfrm>
            <a:off x="885009" y="4297277"/>
            <a:ext cx="1006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Si tratta anche in questo caso di un connettivo bi argomentale; il segno usato per la disgiunzione esclusiva è il seguente </a:t>
            </a:r>
            <a:r>
              <a:rPr lang="it-IT" sz="1800" b="1" u="sng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dirty="0"/>
              <a:t>e si legge </a:t>
            </a:r>
            <a:r>
              <a:rPr lang="it-IT" b="1" i="1" dirty="0"/>
              <a:t>aut</a:t>
            </a:r>
            <a:endParaRPr lang="it-IT" b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71BD965-70C1-418D-AF2B-2C0E467FCCE4}"/>
              </a:ext>
            </a:extLst>
          </p:cNvPr>
          <p:cNvSpPr txBox="1"/>
          <p:nvPr/>
        </p:nvSpPr>
        <p:spPr>
          <a:xfrm>
            <a:off x="885009" y="4996229"/>
            <a:ext cx="9035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Esempio:  </a:t>
            </a:r>
            <a:r>
              <a:rPr lang="it-IT" i="1" dirty="0"/>
              <a:t>o mangi questa minestra o ti butti dalla finestra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583CD92-0C5C-4256-B066-B50A38CD681E}"/>
              </a:ext>
            </a:extLst>
          </p:cNvPr>
          <p:cNvSpPr txBox="1"/>
          <p:nvPr/>
        </p:nvSpPr>
        <p:spPr>
          <a:xfrm>
            <a:off x="2014440" y="5388210"/>
            <a:ext cx="9035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i="1" dirty="0"/>
              <a:t>o Antonio è a casa o è al lavoro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D361B94-C523-4802-9EAF-692B0E7958B7}"/>
              </a:ext>
            </a:extLst>
          </p:cNvPr>
          <p:cNvSpPr txBox="1"/>
          <p:nvPr/>
        </p:nvSpPr>
        <p:spPr>
          <a:xfrm>
            <a:off x="1442533" y="5810163"/>
            <a:ext cx="9509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In quest’ultimo esempio la disgiunzione è esclusiva in quanto Antonio non può trovarsi in due posti nello stesso istante e contemporaneamente non può essere in nessun posto.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04529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C09183-522D-4BBF-8C7D-F95B4BC68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398" y="650273"/>
            <a:ext cx="8911687" cy="1280890"/>
          </a:xfrm>
        </p:spPr>
        <p:txBody>
          <a:bodyPr/>
          <a:lstStyle/>
          <a:p>
            <a:r>
              <a:rPr lang="it-IT" dirty="0"/>
              <a:t>Il condizionale materiale</a:t>
            </a:r>
          </a:p>
        </p:txBody>
      </p:sp>
      <p:graphicFrame>
        <p:nvGraphicFramePr>
          <p:cNvPr id="5" name="Tabella 7">
            <a:extLst>
              <a:ext uri="{FF2B5EF4-FFF2-40B4-BE49-F238E27FC236}">
                <a16:creationId xmlns:a16="http://schemas.microsoft.com/office/drawing/2014/main" id="{FCBC16D8-DD94-44E7-805E-16560F24D7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966102"/>
              </p:ext>
            </p:extLst>
          </p:nvPr>
        </p:nvGraphicFramePr>
        <p:xfrm>
          <a:off x="8202309" y="1726071"/>
          <a:ext cx="2895058" cy="2533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529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1447529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</a:tblGrid>
              <a:tr h="654907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 condizionale materiale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    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  <a:endParaRPr lang="it-IT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32269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01400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735763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88133"/>
                  </a:ext>
                </a:extLst>
              </a:tr>
            </a:tbl>
          </a:graphicData>
        </a:graphic>
      </p:graphicFrame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BFD589AE-B322-494C-AC66-F4FEA675BCDD}"/>
              </a:ext>
            </a:extLst>
          </p:cNvPr>
          <p:cNvSpPr txBox="1">
            <a:spLocks/>
          </p:cNvSpPr>
          <p:nvPr/>
        </p:nvSpPr>
        <p:spPr>
          <a:xfrm>
            <a:off x="1077505" y="1615761"/>
            <a:ext cx="7042550" cy="1280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b="1" dirty="0"/>
              <a:t>Definizione 13 </a:t>
            </a:r>
            <a:r>
              <a:rPr lang="it-IT" dirty="0"/>
              <a:t> </a:t>
            </a:r>
            <a:r>
              <a:rPr lang="it-IT" i="1" dirty="0"/>
              <a:t>L’implicazione o connettivo condizionale (materiale) </a:t>
            </a:r>
            <a:r>
              <a:rPr lang="it-IT" dirty="0"/>
              <a:t>è definito dalla tavola della verità a fianco nel testo.</a:t>
            </a:r>
            <a:endParaRPr lang="it-IT" b="1" i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BD95C1E-D83A-4C70-89F1-8BE4DFBDD050}"/>
              </a:ext>
            </a:extLst>
          </p:cNvPr>
          <p:cNvSpPr txBox="1"/>
          <p:nvPr/>
        </p:nvSpPr>
        <p:spPr>
          <a:xfrm>
            <a:off x="1385527" y="2531387"/>
            <a:ext cx="66452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Si tratta anche in questo caso di un connettivo bi argomentale; il segno usato per la disgiunzione esclusiva è il seguente → e si legge </a:t>
            </a:r>
            <a:r>
              <a:rPr lang="it-IT" b="1" i="1" dirty="0"/>
              <a:t>se A allora B</a:t>
            </a:r>
            <a:endParaRPr lang="it-IT" b="1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4F1BF81-6366-4FCA-8D3C-D02E72D5EAA0}"/>
              </a:ext>
            </a:extLst>
          </p:cNvPr>
          <p:cNvSpPr txBox="1"/>
          <p:nvPr/>
        </p:nvSpPr>
        <p:spPr>
          <a:xfrm>
            <a:off x="798743" y="692571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5FD30FE-B20F-4F5A-9D33-97CB20D14182}"/>
              </a:ext>
            </a:extLst>
          </p:cNvPr>
          <p:cNvSpPr txBox="1"/>
          <p:nvPr/>
        </p:nvSpPr>
        <p:spPr>
          <a:xfrm>
            <a:off x="1356267" y="3506532"/>
            <a:ext cx="66452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condizionale ha il significato di </a:t>
            </a:r>
            <a:r>
              <a:rPr lang="it-IT" i="1" dirty="0"/>
              <a:t>‘non si da il caso che l’antecedente sia vero e il conseguente falso ’ </a:t>
            </a:r>
            <a:r>
              <a:rPr lang="it-IT" dirty="0"/>
              <a:t>equivalente a  </a:t>
            </a:r>
            <a:r>
              <a:rPr lang="it-IT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˄ </a:t>
            </a:r>
            <a:r>
              <a:rPr lang="it-IT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it-IT" b="1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AA5E21F-3960-4B21-82AF-F4BAF8F28DAA}"/>
              </a:ext>
            </a:extLst>
          </p:cNvPr>
          <p:cNvSpPr txBox="1"/>
          <p:nvPr/>
        </p:nvSpPr>
        <p:spPr>
          <a:xfrm>
            <a:off x="4389868" y="4057903"/>
            <a:ext cx="3412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Infatti si dimostra che:</a:t>
            </a:r>
          </a:p>
        </p:txBody>
      </p:sp>
      <p:graphicFrame>
        <p:nvGraphicFramePr>
          <p:cNvPr id="16" name="Tabella 16">
            <a:extLst>
              <a:ext uri="{FF2B5EF4-FFF2-40B4-BE49-F238E27FC236}">
                <a16:creationId xmlns:a16="http://schemas.microsoft.com/office/drawing/2014/main" id="{E1F4B2AA-15AE-4746-9730-0DAE19DDB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515887"/>
              </p:ext>
            </p:extLst>
          </p:nvPr>
        </p:nvGraphicFramePr>
        <p:xfrm>
          <a:off x="2257468" y="4681861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959">
                  <a:extLst>
                    <a:ext uri="{9D8B030D-6E8A-4147-A177-3AD203B41FA5}">
                      <a16:colId xmlns:a16="http://schemas.microsoft.com/office/drawing/2014/main" val="4225549596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val="489339866"/>
                    </a:ext>
                  </a:extLst>
                </a:gridCol>
                <a:gridCol w="2367419">
                  <a:extLst>
                    <a:ext uri="{9D8B030D-6E8A-4147-A177-3AD203B41FA5}">
                      <a16:colId xmlns:a16="http://schemas.microsoft.com/office/drawing/2014/main" val="4241052915"/>
                    </a:ext>
                  </a:extLst>
                </a:gridCol>
                <a:gridCol w="2418915">
                  <a:extLst>
                    <a:ext uri="{9D8B030D-6E8A-4147-A177-3AD203B41FA5}">
                      <a16:colId xmlns:a16="http://schemas.microsoft.com/office/drawing/2014/main" val="9098357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      </a:t>
                      </a:r>
                      <a:r>
                        <a:rPr lang="it-IT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             B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 </a:t>
                      </a:r>
                      <a:r>
                        <a:rPr lang="it-IT" sz="1800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( </a:t>
                      </a:r>
                      <a:r>
                        <a:rPr lang="it-IT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 </a:t>
                      </a:r>
                      <a:r>
                        <a:rPr lang="it-IT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</a:t>
                      </a:r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24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      V            </a:t>
                      </a:r>
                      <a:r>
                        <a:rPr lang="it-IT" dirty="0" err="1"/>
                        <a:t>V</a:t>
                      </a:r>
                      <a:endParaRPr lang="it-IT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34304"/>
                  </a:ext>
                </a:extLst>
              </a:tr>
            </a:tbl>
          </a:graphicData>
        </a:graphic>
      </p:graphicFrame>
      <p:graphicFrame>
        <p:nvGraphicFramePr>
          <p:cNvPr id="17" name="Tabella 17">
            <a:extLst>
              <a:ext uri="{FF2B5EF4-FFF2-40B4-BE49-F238E27FC236}">
                <a16:creationId xmlns:a16="http://schemas.microsoft.com/office/drawing/2014/main" id="{F24D8BDC-D962-4570-A501-64A2BBD7C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811572"/>
              </p:ext>
            </p:extLst>
          </p:nvPr>
        </p:nvGraphicFramePr>
        <p:xfrm>
          <a:off x="2257468" y="5466529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864075059"/>
                    </a:ext>
                  </a:extLst>
                </a:gridCol>
                <a:gridCol w="1309666">
                  <a:extLst>
                    <a:ext uri="{9D8B030D-6E8A-4147-A177-3AD203B41FA5}">
                      <a16:colId xmlns:a16="http://schemas.microsoft.com/office/drawing/2014/main" val="572329077"/>
                    </a:ext>
                  </a:extLst>
                </a:gridCol>
                <a:gridCol w="2367419">
                  <a:extLst>
                    <a:ext uri="{9D8B030D-6E8A-4147-A177-3AD203B41FA5}">
                      <a16:colId xmlns:a16="http://schemas.microsoft.com/office/drawing/2014/main" val="2119607354"/>
                    </a:ext>
                  </a:extLst>
                </a:gridCol>
                <a:gridCol w="2418915">
                  <a:extLst>
                    <a:ext uri="{9D8B030D-6E8A-4147-A177-3AD203B41FA5}">
                      <a16:colId xmlns:a16="http://schemas.microsoft.com/office/drawing/2014/main" val="3397973397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it-IT" sz="1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            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25193"/>
                  </a:ext>
                </a:extLst>
              </a:tr>
            </a:tbl>
          </a:graphicData>
        </a:graphic>
      </p:graphicFrame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587FF0A0-F001-48BA-AB80-6985A0617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174047"/>
              </p:ext>
            </p:extLst>
          </p:nvPr>
        </p:nvGraphicFramePr>
        <p:xfrm>
          <a:off x="2257468" y="5844800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09633647"/>
                    </a:ext>
                  </a:extLst>
                </a:gridCol>
                <a:gridCol w="1309666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  <a:gridCol w="2367419">
                  <a:extLst>
                    <a:ext uri="{9D8B030D-6E8A-4147-A177-3AD203B41FA5}">
                      <a16:colId xmlns:a16="http://schemas.microsoft.com/office/drawing/2014/main" val="3113014012"/>
                    </a:ext>
                  </a:extLst>
                </a:gridCol>
                <a:gridCol w="2418915">
                  <a:extLst>
                    <a:ext uri="{9D8B030D-6E8A-4147-A177-3AD203B41FA5}">
                      <a16:colId xmlns:a16="http://schemas.microsoft.com/office/drawing/2014/main" val="1699442345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it-IT" sz="1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            V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19" name="Tabella 17">
            <a:extLst>
              <a:ext uri="{FF2B5EF4-FFF2-40B4-BE49-F238E27FC236}">
                <a16:creationId xmlns:a16="http://schemas.microsoft.com/office/drawing/2014/main" id="{8ACE1476-5E19-4613-8AA4-C9EF5E3C4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41623"/>
              </p:ext>
            </p:extLst>
          </p:nvPr>
        </p:nvGraphicFramePr>
        <p:xfrm>
          <a:off x="2255126" y="6209766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864075059"/>
                    </a:ext>
                  </a:extLst>
                </a:gridCol>
                <a:gridCol w="1309666">
                  <a:extLst>
                    <a:ext uri="{9D8B030D-6E8A-4147-A177-3AD203B41FA5}">
                      <a16:colId xmlns:a16="http://schemas.microsoft.com/office/drawing/2014/main" val="572329077"/>
                    </a:ext>
                  </a:extLst>
                </a:gridCol>
                <a:gridCol w="2367419">
                  <a:extLst>
                    <a:ext uri="{9D8B030D-6E8A-4147-A177-3AD203B41FA5}">
                      <a16:colId xmlns:a16="http://schemas.microsoft.com/office/drawing/2014/main" val="2119607354"/>
                    </a:ext>
                  </a:extLst>
                </a:gridCol>
                <a:gridCol w="2418915">
                  <a:extLst>
                    <a:ext uri="{9D8B030D-6E8A-4147-A177-3AD203B41FA5}">
                      <a16:colId xmlns:a16="http://schemas.microsoft.com/office/drawing/2014/main" val="3397973397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it-IT" sz="1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            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2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968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D5F29D89-6C54-4D01-8403-88F3E79C9992}"/>
              </a:ext>
            </a:extLst>
          </p:cNvPr>
          <p:cNvSpPr txBox="1">
            <a:spLocks/>
          </p:cNvSpPr>
          <p:nvPr/>
        </p:nvSpPr>
        <p:spPr>
          <a:xfrm>
            <a:off x="649224" y="645106"/>
            <a:ext cx="3650279" cy="12598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>
                <a:solidFill>
                  <a:srgbClr val="746759"/>
                </a:solidFill>
              </a:rPr>
              <a:t>La Logica </a:t>
            </a:r>
            <a:r>
              <a:rPr lang="en-US" dirty="0" err="1">
                <a:solidFill>
                  <a:srgbClr val="746759"/>
                </a:solidFill>
              </a:rPr>
              <a:t>proposizionale</a:t>
            </a:r>
            <a:endParaRPr lang="en-US" dirty="0">
              <a:solidFill>
                <a:srgbClr val="746759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7467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6" name="Picture 2" descr="Sillogismo - Wikipedia">
            <a:extLst>
              <a:ext uri="{FF2B5EF4-FFF2-40B4-BE49-F238E27FC236}">
                <a16:creationId xmlns:a16="http://schemas.microsoft.com/office/drawing/2014/main" id="{8DC1B167-43E1-4E2B-844F-1FD5B8D14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7158" y="896197"/>
            <a:ext cx="3243311" cy="3374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05D0B2A-CCA5-458D-9B2C-CC330BD8EE6A}"/>
              </a:ext>
            </a:extLst>
          </p:cNvPr>
          <p:cNvSpPr txBox="1"/>
          <p:nvPr/>
        </p:nvSpPr>
        <p:spPr>
          <a:xfrm>
            <a:off x="1166132" y="698747"/>
            <a:ext cx="749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400" b="1" dirty="0">
                <a:solidFill>
                  <a:schemeClr val="bg1"/>
                </a:solidFill>
              </a:rPr>
              <a:t>1</a:t>
            </a:r>
            <a:endParaRPr lang="it-IT" sz="2400" b="1">
              <a:solidFill>
                <a:schemeClr val="bg1"/>
              </a:solidFill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3B9D96CD-D70A-4DE3-AE59-2F17947028F9}"/>
              </a:ext>
            </a:extLst>
          </p:cNvPr>
          <p:cNvSpPr txBox="1">
            <a:spLocks/>
          </p:cNvSpPr>
          <p:nvPr/>
        </p:nvSpPr>
        <p:spPr>
          <a:xfrm>
            <a:off x="768775" y="5562863"/>
            <a:ext cx="10139275" cy="1451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it-IT" b="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2F09715-374D-470E-89AE-C1C2E0FEEA0E}"/>
              </a:ext>
            </a:extLst>
          </p:cNvPr>
          <p:cNvSpPr txBox="1"/>
          <p:nvPr/>
        </p:nvSpPr>
        <p:spPr>
          <a:xfrm>
            <a:off x="519017" y="6058001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A5CE36D9-D3B6-4870-9FD7-AEC4ADD9CD3F}"/>
              </a:ext>
            </a:extLst>
          </p:cNvPr>
          <p:cNvSpPr txBox="1">
            <a:spLocks/>
          </p:cNvSpPr>
          <p:nvPr/>
        </p:nvSpPr>
        <p:spPr>
          <a:xfrm>
            <a:off x="801624" y="4427270"/>
            <a:ext cx="10139275" cy="1785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/>
              <a:t>La logica stoica si definisce </a:t>
            </a:r>
            <a:r>
              <a:rPr lang="it-IT" b="1" dirty="0"/>
              <a:t>logica proposizionale </a:t>
            </a:r>
            <a:r>
              <a:rPr lang="it-IT" dirty="0"/>
              <a:t>perché si fonda sull’idea che la verità delle proposizioni complesse derivi dalla verità delle proposizioni semplici o atomiche che la compongono e che basti un esiguo numero di connettori per collegare tra di loro le proposizioni semplici.</a:t>
            </a:r>
            <a:endParaRPr lang="it-IT" b="1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C3927A48-D3C8-4DB4-946F-2CC177099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247" y="2300386"/>
            <a:ext cx="6605503" cy="1596365"/>
          </a:xfrm>
        </p:spPr>
        <p:txBody>
          <a:bodyPr/>
          <a:lstStyle/>
          <a:p>
            <a:pPr algn="just"/>
            <a:r>
              <a:rPr lang="it-IT" dirty="0"/>
              <a:t>La logica aristotelica fonda la validità delle argomentazioni (correttezza) sul rapporto di inclusione tra i predicati che compongono le proposizioni che formano le premesse e la conclusione. Per questo motivo è detta </a:t>
            </a:r>
            <a:r>
              <a:rPr lang="it-IT" b="1" dirty="0"/>
              <a:t>logica dei predicati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86841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C77B0B-6560-44DA-9094-0619F91BE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92571"/>
            <a:ext cx="8911687" cy="1280890"/>
          </a:xfrm>
        </p:spPr>
        <p:txBody>
          <a:bodyPr/>
          <a:lstStyle/>
          <a:p>
            <a:r>
              <a:rPr lang="it-IT" dirty="0"/>
              <a:t>Il condizionale controfattuale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975247-6D48-468D-92DD-28AF009DB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50" y="1471420"/>
            <a:ext cx="11260898" cy="1280890"/>
          </a:xfrm>
        </p:spPr>
        <p:txBody>
          <a:bodyPr/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in logica le </a:t>
            </a:r>
            <a:r>
              <a:rPr lang="it-IT" b="1" dirty="0">
                <a:solidFill>
                  <a:schemeClr val="tx1"/>
                </a:solidFill>
              </a:rPr>
              <a:t>implicazioni controfattuali </a:t>
            </a:r>
            <a:r>
              <a:rPr lang="it-IT" dirty="0">
                <a:solidFill>
                  <a:schemeClr val="tx1"/>
                </a:solidFill>
              </a:rPr>
              <a:t>enunciano condizionali corrispondenti ai periodi </a:t>
            </a:r>
            <a:r>
              <a:rPr lang="it-IT" b="1" dirty="0">
                <a:solidFill>
                  <a:schemeClr val="tx1"/>
                </a:solidFill>
              </a:rPr>
              <a:t>ipotetici dell’irrealtà</a:t>
            </a:r>
            <a:r>
              <a:rPr lang="it-IT" dirty="0">
                <a:solidFill>
                  <a:schemeClr val="tx1"/>
                </a:solidFill>
              </a:rPr>
              <a:t>. In tali condizionali l’antecedente enuncia un’ipotesi contraria a quanto è realmente accaduto, mentre il conseguente enuncia la conseguenza che sarebbe derivata da quell’ipotesi.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64EBF15-1FF9-4FFD-A9B9-AA2883DBA074}"/>
              </a:ext>
            </a:extLst>
          </p:cNvPr>
          <p:cNvSpPr txBox="1"/>
          <p:nvPr/>
        </p:nvSpPr>
        <p:spPr>
          <a:xfrm>
            <a:off x="798743" y="692571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4E2C7A7-92B1-45AC-96A2-5CBD0537241A}"/>
              </a:ext>
            </a:extLst>
          </p:cNvPr>
          <p:cNvSpPr txBox="1"/>
          <p:nvPr/>
        </p:nvSpPr>
        <p:spPr>
          <a:xfrm>
            <a:off x="798743" y="4618393"/>
            <a:ext cx="1025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consideri ora: </a:t>
            </a:r>
            <a:r>
              <a:rPr lang="it-IT" i="1" dirty="0"/>
              <a:t> Se la Germania avesse vinto la guerra allora oggi parleremmo  tedesco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F43026-043B-4C01-B81D-CCF39B3A5FBD}"/>
              </a:ext>
            </a:extLst>
          </p:cNvPr>
          <p:cNvSpPr txBox="1"/>
          <p:nvPr/>
        </p:nvSpPr>
        <p:spPr>
          <a:xfrm>
            <a:off x="798743" y="5067759"/>
            <a:ext cx="10927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Questa implicazione controfattuale invece è vera nella misura in cui vi è un nesso tra   i termini dell’implicazione e non unicamente per il valore di verità della tavola di verità del condizionale.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660BE01-5DF9-47C9-937A-10BB0BC1123A}"/>
              </a:ext>
            </a:extLst>
          </p:cNvPr>
          <p:cNvSpPr txBox="1"/>
          <p:nvPr/>
        </p:nvSpPr>
        <p:spPr>
          <a:xfrm>
            <a:off x="798743" y="2679064"/>
            <a:ext cx="10825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Si consideri ora la seguente implicazione controfattuale:</a:t>
            </a:r>
            <a:endParaRPr lang="it-IT" i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9AD2F2C-9D58-4D54-95EA-CFBE24B991D9}"/>
              </a:ext>
            </a:extLst>
          </p:cNvPr>
          <p:cNvSpPr txBox="1"/>
          <p:nvPr/>
        </p:nvSpPr>
        <p:spPr>
          <a:xfrm>
            <a:off x="921810" y="3090123"/>
            <a:ext cx="108046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i="1" dirty="0"/>
              <a:t>Se la Germania avesse vinto la guerra allora </a:t>
            </a:r>
            <a:r>
              <a:rPr lang="it-IT" dirty="0"/>
              <a:t> </a:t>
            </a:r>
            <a:r>
              <a:rPr lang="it-IT" i="1" dirty="0"/>
              <a:t>le galline volerebbero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5DBB3D4-D1AF-4F83-BB0C-5358E2E612B8}"/>
              </a:ext>
            </a:extLst>
          </p:cNvPr>
          <p:cNvSpPr txBox="1"/>
          <p:nvPr/>
        </p:nvSpPr>
        <p:spPr>
          <a:xfrm>
            <a:off x="798743" y="3457913"/>
            <a:ext cx="10927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Ma la Germania non ha vinto la guerra e quindi l’antecedente è falso, inoltre le galline non volano e quindi anche il conseguente è falso, pertanto riferendoci alla tavola della verità dovremmo concludere che l’implicazione sia vera, infatti:  F → F = V, mentre risulta palesemente falsa.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65046F5-71C2-456D-82A2-B78E6DB23900}"/>
              </a:ext>
            </a:extLst>
          </p:cNvPr>
          <p:cNvSpPr txBox="1"/>
          <p:nvPr/>
        </p:nvSpPr>
        <p:spPr>
          <a:xfrm>
            <a:off x="1077506" y="5719193"/>
            <a:ext cx="10546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Si deve quindi conclude che i condizionali controfattuali non hanno un comportamento sintetizzabile nella tavola di verità del condizionale materiale perché </a:t>
            </a:r>
            <a:r>
              <a:rPr lang="it-IT" b="1" dirty="0"/>
              <a:t>il condizionale controfattuale non è un connettivo vero funzionale.</a:t>
            </a:r>
          </a:p>
        </p:txBody>
      </p:sp>
    </p:spTree>
    <p:extLst>
      <p:ext uri="{BB962C8B-B14F-4D97-AF65-F5344CB8AC3E}">
        <p14:creationId xmlns:p14="http://schemas.microsoft.com/office/powerpoint/2010/main" val="51758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  <p:bldP spid="10" grpId="0"/>
      <p:bldP spid="13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3AEEEE-4E52-49E0-9371-1444E6BBB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1136" y="597288"/>
            <a:ext cx="8911687" cy="1280890"/>
          </a:xfrm>
        </p:spPr>
        <p:txBody>
          <a:bodyPr/>
          <a:lstStyle/>
          <a:p>
            <a:r>
              <a:rPr lang="it-IT" dirty="0"/>
              <a:t>Il connettivo bicondizionale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436EC8-FD95-499F-A988-FAED1381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342" y="1370432"/>
            <a:ext cx="11461315" cy="900006"/>
          </a:xfrm>
        </p:spPr>
        <p:txBody>
          <a:bodyPr>
            <a:normAutofit/>
          </a:bodyPr>
          <a:lstStyle/>
          <a:p>
            <a:pPr indent="0" algn="just">
              <a:spcBef>
                <a:spcPts val="0"/>
              </a:spcBef>
            </a:pPr>
            <a:r>
              <a:rPr lang="it-IT" dirty="0"/>
              <a:t>Si consideri il condizionale: </a:t>
            </a:r>
            <a:r>
              <a:rPr lang="it-IT" i="1" dirty="0"/>
              <a:t> </a:t>
            </a:r>
            <a:r>
              <a:rPr lang="it-IT" b="1" i="1" dirty="0"/>
              <a:t>Se il Genoa gioca in casa allora gioca a Marass</a:t>
            </a:r>
            <a:r>
              <a:rPr lang="it-IT" i="1" dirty="0"/>
              <a:t>i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dirty="0"/>
              <a:t>si tratta di una proposizione vera così come pure l’implicazione inversa: 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9F2BE3A-4E30-4D22-91BD-3FF17DCC8CD5}"/>
              </a:ext>
            </a:extLst>
          </p:cNvPr>
          <p:cNvSpPr txBox="1"/>
          <p:nvPr/>
        </p:nvSpPr>
        <p:spPr>
          <a:xfrm>
            <a:off x="798743" y="692571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BAA5627-E43E-4E8A-9AAC-7D70979190DE}"/>
              </a:ext>
            </a:extLst>
          </p:cNvPr>
          <p:cNvSpPr txBox="1"/>
          <p:nvPr/>
        </p:nvSpPr>
        <p:spPr>
          <a:xfrm>
            <a:off x="1803748" y="2679973"/>
            <a:ext cx="996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Calcoliamo ora la tavola di verità del connettivo bicondizionale</a:t>
            </a:r>
          </a:p>
        </p:txBody>
      </p:sp>
      <p:graphicFrame>
        <p:nvGraphicFramePr>
          <p:cNvPr id="9" name="Tabella 16">
            <a:extLst>
              <a:ext uri="{FF2B5EF4-FFF2-40B4-BE49-F238E27FC236}">
                <a16:creationId xmlns:a16="http://schemas.microsoft.com/office/drawing/2014/main" id="{79E25391-BB3A-47A6-8589-87219C0A5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302138"/>
              </p:ext>
            </p:extLst>
          </p:nvPr>
        </p:nvGraphicFramePr>
        <p:xfrm>
          <a:off x="1939446" y="3071109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959">
                  <a:extLst>
                    <a:ext uri="{9D8B030D-6E8A-4147-A177-3AD203B41FA5}">
                      <a16:colId xmlns:a16="http://schemas.microsoft.com/office/drawing/2014/main" val="4225549596"/>
                    </a:ext>
                  </a:extLst>
                </a:gridCol>
                <a:gridCol w="1565753">
                  <a:extLst>
                    <a:ext uri="{9D8B030D-6E8A-4147-A177-3AD203B41FA5}">
                      <a16:colId xmlns:a16="http://schemas.microsoft.com/office/drawing/2014/main" val="489339866"/>
                    </a:ext>
                  </a:extLst>
                </a:gridCol>
                <a:gridCol w="1553228">
                  <a:extLst>
                    <a:ext uri="{9D8B030D-6E8A-4147-A177-3AD203B41FA5}">
                      <a16:colId xmlns:a16="http://schemas.microsoft.com/office/drawing/2014/main" val="4241052915"/>
                    </a:ext>
                  </a:extLst>
                </a:gridCol>
                <a:gridCol w="2970060">
                  <a:extLst>
                    <a:ext uri="{9D8B030D-6E8A-4147-A177-3AD203B41FA5}">
                      <a16:colId xmlns:a16="http://schemas.microsoft.com/office/drawing/2014/main" val="9098357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      </a:t>
                      </a:r>
                      <a:r>
                        <a:rPr lang="it-IT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             B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 </a:t>
                      </a:r>
                      <a:r>
                        <a:rPr lang="it-IT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it-IT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</a:rPr>
                        <a:t>( </a:t>
                      </a:r>
                      <a:r>
                        <a:rPr lang="it-IT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 </a:t>
                      </a:r>
                      <a:r>
                        <a:rPr lang="it-IT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</a:t>
                      </a:r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</a:t>
                      </a:r>
                      <a:r>
                        <a:rPr lang="it-IT" sz="18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˄</a:t>
                      </a:r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</a:t>
                      </a:r>
                      <a:r>
                        <a:rPr lang="it-IT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</a:rPr>
                        <a:t>( </a:t>
                      </a:r>
                      <a:r>
                        <a:rPr lang="it-IT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 </a:t>
                      </a:r>
                      <a:r>
                        <a:rPr lang="it-IT" sz="1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 </a:t>
                      </a:r>
                      <a:r>
                        <a:rPr lang="it-IT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</a:t>
                      </a:r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24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      V            </a:t>
                      </a:r>
                      <a:r>
                        <a:rPr lang="it-IT" dirty="0" err="1"/>
                        <a:t>V</a:t>
                      </a:r>
                      <a:endParaRPr lang="it-IT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34304"/>
                  </a:ext>
                </a:extLst>
              </a:tr>
            </a:tbl>
          </a:graphicData>
        </a:graphic>
      </p:graphicFrame>
      <p:graphicFrame>
        <p:nvGraphicFramePr>
          <p:cNvPr id="12" name="Tabella 17">
            <a:extLst>
              <a:ext uri="{FF2B5EF4-FFF2-40B4-BE49-F238E27FC236}">
                <a16:creationId xmlns:a16="http://schemas.microsoft.com/office/drawing/2014/main" id="{B25EFAA9-083F-4006-A9B1-190996B9B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55476"/>
              </p:ext>
            </p:extLst>
          </p:nvPr>
        </p:nvGraphicFramePr>
        <p:xfrm>
          <a:off x="1939446" y="4113856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959">
                  <a:extLst>
                    <a:ext uri="{9D8B030D-6E8A-4147-A177-3AD203B41FA5}">
                      <a16:colId xmlns:a16="http://schemas.microsoft.com/office/drawing/2014/main" val="1864075059"/>
                    </a:ext>
                  </a:extLst>
                </a:gridCol>
                <a:gridCol w="1578279">
                  <a:extLst>
                    <a:ext uri="{9D8B030D-6E8A-4147-A177-3AD203B41FA5}">
                      <a16:colId xmlns:a16="http://schemas.microsoft.com/office/drawing/2014/main" val="572329077"/>
                    </a:ext>
                  </a:extLst>
                </a:gridCol>
                <a:gridCol w="1540702">
                  <a:extLst>
                    <a:ext uri="{9D8B030D-6E8A-4147-A177-3AD203B41FA5}">
                      <a16:colId xmlns:a16="http://schemas.microsoft.com/office/drawing/2014/main" val="2119607354"/>
                    </a:ext>
                  </a:extLst>
                </a:gridCol>
                <a:gridCol w="2970060">
                  <a:extLst>
                    <a:ext uri="{9D8B030D-6E8A-4147-A177-3AD203B41FA5}">
                      <a16:colId xmlns:a16="http://schemas.microsoft.com/office/drawing/2014/main" val="3397973397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it-IT" sz="1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            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25193"/>
                  </a:ext>
                </a:extLst>
              </a:tr>
            </a:tbl>
          </a:graphicData>
        </a:graphic>
      </p:graphicFrame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AA959327-0449-49F8-BE51-6A41BAC5A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239450"/>
              </p:ext>
            </p:extLst>
          </p:nvPr>
        </p:nvGraphicFramePr>
        <p:xfrm>
          <a:off x="1939446" y="4511443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09633647"/>
                    </a:ext>
                  </a:extLst>
                </a:gridCol>
                <a:gridCol w="1585238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  <a:gridCol w="1553228">
                  <a:extLst>
                    <a:ext uri="{9D8B030D-6E8A-4147-A177-3AD203B41FA5}">
                      <a16:colId xmlns:a16="http://schemas.microsoft.com/office/drawing/2014/main" val="3113014012"/>
                    </a:ext>
                  </a:extLst>
                </a:gridCol>
                <a:gridCol w="2957534">
                  <a:extLst>
                    <a:ext uri="{9D8B030D-6E8A-4147-A177-3AD203B41FA5}">
                      <a16:colId xmlns:a16="http://schemas.microsoft.com/office/drawing/2014/main" val="1699442345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it-IT" sz="1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            V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14" name="Tabella 17">
            <a:extLst>
              <a:ext uri="{FF2B5EF4-FFF2-40B4-BE49-F238E27FC236}">
                <a16:creationId xmlns:a16="http://schemas.microsoft.com/office/drawing/2014/main" id="{7A2465EB-4E6E-4F17-8549-333F5C552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696005"/>
              </p:ext>
            </p:extLst>
          </p:nvPr>
        </p:nvGraphicFramePr>
        <p:xfrm>
          <a:off x="1929008" y="4892556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959">
                  <a:extLst>
                    <a:ext uri="{9D8B030D-6E8A-4147-A177-3AD203B41FA5}">
                      <a16:colId xmlns:a16="http://schemas.microsoft.com/office/drawing/2014/main" val="1864075059"/>
                    </a:ext>
                  </a:extLst>
                </a:gridCol>
                <a:gridCol w="1578279">
                  <a:extLst>
                    <a:ext uri="{9D8B030D-6E8A-4147-A177-3AD203B41FA5}">
                      <a16:colId xmlns:a16="http://schemas.microsoft.com/office/drawing/2014/main" val="572329077"/>
                    </a:ext>
                  </a:extLst>
                </a:gridCol>
                <a:gridCol w="1540702">
                  <a:extLst>
                    <a:ext uri="{9D8B030D-6E8A-4147-A177-3AD203B41FA5}">
                      <a16:colId xmlns:a16="http://schemas.microsoft.com/office/drawing/2014/main" val="2119607354"/>
                    </a:ext>
                  </a:extLst>
                </a:gridCol>
                <a:gridCol w="2970060">
                  <a:extLst>
                    <a:ext uri="{9D8B030D-6E8A-4147-A177-3AD203B41FA5}">
                      <a16:colId xmlns:a16="http://schemas.microsoft.com/office/drawing/2014/main" val="3397973397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it-IT" sz="1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            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25193"/>
                  </a:ext>
                </a:extLst>
              </a:tr>
            </a:tbl>
          </a:graphicData>
        </a:graphic>
      </p:graphicFrame>
      <p:graphicFrame>
        <p:nvGraphicFramePr>
          <p:cNvPr id="15" name="Tabella 7">
            <a:extLst>
              <a:ext uri="{FF2B5EF4-FFF2-40B4-BE49-F238E27FC236}">
                <a16:creationId xmlns:a16="http://schemas.microsoft.com/office/drawing/2014/main" id="{91A0FE5B-83B1-4F84-B7B5-DB3E0CBC8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18570"/>
              </p:ext>
            </p:extLst>
          </p:nvPr>
        </p:nvGraphicFramePr>
        <p:xfrm>
          <a:off x="8871057" y="4595557"/>
          <a:ext cx="2895058" cy="210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529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1447529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</a:tblGrid>
              <a:tr h="22636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    B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</a:t>
                      </a:r>
                      <a:r>
                        <a:rPr lang="it-IT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↔</a:t>
                      </a:r>
                      <a:r>
                        <a:rPr lang="it-IT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805584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114243"/>
                  </a:ext>
                </a:extLst>
              </a:tr>
              <a:tr h="36730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96555"/>
                  </a:ext>
                </a:extLst>
              </a:tr>
            </a:tbl>
          </a:graphicData>
        </a:graphic>
      </p:graphicFrame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3248D8E-F339-4FE5-9B8D-77B7FA5FEFC1}"/>
              </a:ext>
            </a:extLst>
          </p:cNvPr>
          <p:cNvSpPr txBox="1"/>
          <p:nvPr/>
        </p:nvSpPr>
        <p:spPr>
          <a:xfrm>
            <a:off x="1227817" y="5419418"/>
            <a:ext cx="75406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Definizione 14    </a:t>
            </a:r>
            <a:r>
              <a:rPr lang="it-IT" i="1" dirty="0"/>
              <a:t>Si dice </a:t>
            </a:r>
            <a:r>
              <a:rPr lang="it-IT" b="1" i="1" dirty="0"/>
              <a:t>bicondizionale</a:t>
            </a:r>
            <a:r>
              <a:rPr lang="it-IT" i="1" dirty="0"/>
              <a:t> e si indica con </a:t>
            </a:r>
            <a:r>
              <a:rPr lang="it-IT" sz="1800" i="1" kern="1200" dirty="0">
                <a:effectLst/>
                <a:latin typeface="+mn-lt"/>
                <a:ea typeface="+mn-ea"/>
                <a:cs typeface="+mn-cs"/>
              </a:rPr>
              <a:t>↔ il connettivo avente la tavola di verità seguente</a:t>
            </a:r>
            <a:r>
              <a:rPr lang="it-IT" i="1" dirty="0"/>
              <a:t> e si legge A se e solo se B .         </a:t>
            </a:r>
          </a:p>
          <a:p>
            <a:pPr algn="just"/>
            <a:r>
              <a:rPr lang="it-IT" dirty="0"/>
              <a:t>Quindi l’esempio precedente diventa: </a:t>
            </a:r>
            <a:r>
              <a:rPr lang="it-IT" b="1" i="1" dirty="0"/>
              <a:t>Il Genoa gioca in casa se e solo se gioca a Marassi</a:t>
            </a:r>
            <a:endParaRPr lang="it-IT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0E5AD68-2415-4462-BB26-2EE21B263B87}"/>
              </a:ext>
            </a:extLst>
          </p:cNvPr>
          <p:cNvSpPr txBox="1"/>
          <p:nvPr/>
        </p:nvSpPr>
        <p:spPr>
          <a:xfrm>
            <a:off x="2777145" y="1918381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it-IT" b="1" i="1" dirty="0"/>
              <a:t>Se il Genoa gioca a Marassi allora gioca in casa</a:t>
            </a:r>
            <a:r>
              <a:rPr lang="it-IT" i="1" dirty="0"/>
              <a:t>.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25BF80C-FFEC-4C0B-B3C2-62F52A753FF0}"/>
              </a:ext>
            </a:extLst>
          </p:cNvPr>
          <p:cNvSpPr txBox="1"/>
          <p:nvPr/>
        </p:nvSpPr>
        <p:spPr>
          <a:xfrm>
            <a:off x="1551293" y="2183189"/>
            <a:ext cx="85057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it-IT" dirty="0"/>
              <a:t>Una tale doppia implicazione si può formalizzare con la proposizione </a:t>
            </a:r>
            <a:r>
              <a:rPr lang="it-IT" i="1" dirty="0"/>
              <a:t> </a:t>
            </a:r>
            <a:r>
              <a:rPr lang="it-IT" dirty="0"/>
              <a:t> vera </a:t>
            </a:r>
            <a:r>
              <a:rPr lang="it-IT" b="1" dirty="0">
                <a:latin typeface="Times New Roman" panose="02020603050405020304" pitchFamily="18" charset="0"/>
              </a:rPr>
              <a:t>(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</a:t>
            </a:r>
            <a:r>
              <a:rPr lang="it-IT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→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˄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it-IT" b="1" dirty="0">
                <a:latin typeface="Times New Roman" panose="02020603050405020304" pitchFamily="18" charset="0"/>
              </a:rPr>
              <a:t>(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 </a:t>
            </a:r>
            <a:r>
              <a:rPr lang="it-IT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→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428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9" grpId="0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2A5904-EF19-4C4D-861F-E5341F1BE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316" y="295484"/>
            <a:ext cx="9487922" cy="1280890"/>
          </a:xfrm>
        </p:spPr>
        <p:txBody>
          <a:bodyPr/>
          <a:lstStyle/>
          <a:p>
            <a:r>
              <a:rPr lang="it-IT" dirty="0"/>
              <a:t>Il linguaggio naturale e il bicondizionale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906041-AE4B-4ACD-951E-D5758CE70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743" y="975349"/>
            <a:ext cx="11050879" cy="1626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            Il bicondizionale è spesso reso in matematica con la formula :</a:t>
            </a:r>
          </a:p>
          <a:p>
            <a:pPr marL="0" indent="0" algn="ctr">
              <a:buNone/>
            </a:pPr>
            <a:r>
              <a:rPr lang="it-IT" b="1" i="1" dirty="0"/>
              <a:t>A è condizione sufficiente e necessaria di B</a:t>
            </a:r>
          </a:p>
          <a:p>
            <a:pPr marL="0" indent="0" algn="just">
              <a:buNone/>
            </a:pPr>
            <a:r>
              <a:rPr lang="it-IT" dirty="0"/>
              <a:t>Traducibile con i condizionali congiunti</a:t>
            </a:r>
          </a:p>
          <a:p>
            <a:pPr marL="0" indent="0" algn="r">
              <a:buNone/>
            </a:pPr>
            <a:r>
              <a:rPr lang="it-IT" b="1" i="1" dirty="0"/>
              <a:t>A è condizione necessaria per B  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→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it-IT" b="1" i="1" u="sng" dirty="0"/>
              <a:t>e</a:t>
            </a:r>
            <a:r>
              <a:rPr lang="it-IT" i="1" dirty="0"/>
              <a:t>  </a:t>
            </a:r>
            <a:r>
              <a:rPr lang="it-IT" b="1" i="1" dirty="0"/>
              <a:t>A è condizione sufficiente per B</a:t>
            </a:r>
            <a:r>
              <a:rPr lang="it-IT" b="1" dirty="0"/>
              <a:t> 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it-IT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→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endParaRPr lang="it-IT" i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77E5A82-184C-4C8A-A436-AFB978B4C1C7}"/>
              </a:ext>
            </a:extLst>
          </p:cNvPr>
          <p:cNvSpPr txBox="1"/>
          <p:nvPr/>
        </p:nvSpPr>
        <p:spPr>
          <a:xfrm>
            <a:off x="798743" y="7050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FB3920-704F-4C62-87E2-A6AE81D7C3CC}"/>
              </a:ext>
            </a:extLst>
          </p:cNvPr>
          <p:cNvSpPr txBox="1"/>
          <p:nvPr/>
        </p:nvSpPr>
        <p:spPr>
          <a:xfrm>
            <a:off x="901874" y="2505670"/>
            <a:ext cx="10947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 3" charset="2"/>
              <a:buNone/>
            </a:pPr>
            <a:r>
              <a:rPr lang="it-IT" dirty="0"/>
              <a:t>L’esempio può tradursi quindi in</a:t>
            </a:r>
            <a:r>
              <a:rPr lang="it-IT" i="1" dirty="0"/>
              <a:t>: </a:t>
            </a:r>
          </a:p>
          <a:p>
            <a:pPr marL="0" indent="0" algn="ctr">
              <a:buFont typeface="Wingdings 3" charset="2"/>
              <a:buNone/>
            </a:pPr>
            <a:r>
              <a:rPr lang="it-IT" b="1" i="1" dirty="0"/>
              <a:t>Condizione necessaria e sufficiente affinché il Genoa giochi in casa è che giochi a Marassi</a:t>
            </a:r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449B611-3697-4B9C-B11A-4C955DC02C17}"/>
              </a:ext>
            </a:extLst>
          </p:cNvPr>
          <p:cNvSpPr txBox="1"/>
          <p:nvPr/>
        </p:nvSpPr>
        <p:spPr>
          <a:xfrm>
            <a:off x="900412" y="3189492"/>
            <a:ext cx="10947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Font typeface="Wingdings 3" charset="2"/>
              <a:buNone/>
            </a:pPr>
            <a:r>
              <a:rPr lang="it-IT" dirty="0"/>
              <a:t>Per il bicondizionale vale la proprietà commutativa ciò significa che se è vera l’espressione precedente è vera anche </a:t>
            </a:r>
            <a:r>
              <a:rPr lang="it-IT" i="1" dirty="0"/>
              <a:t>: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7DEAD12-E60A-40EF-BC2A-0D3352D1047B}"/>
              </a:ext>
            </a:extLst>
          </p:cNvPr>
          <p:cNvSpPr txBox="1"/>
          <p:nvPr/>
        </p:nvSpPr>
        <p:spPr>
          <a:xfrm>
            <a:off x="1356267" y="3777093"/>
            <a:ext cx="103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/>
              <a:t>Condizione necessaria e sufficiente affinché il Genoa giochi a Marassi è che giochi in casa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6FA9A1B-F9EC-4687-8B4B-E1049179191A}"/>
              </a:ext>
            </a:extLst>
          </p:cNvPr>
          <p:cNvSpPr txBox="1"/>
          <p:nvPr/>
        </p:nvSpPr>
        <p:spPr>
          <a:xfrm>
            <a:off x="798743" y="4132212"/>
            <a:ext cx="11050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Nel caso valga 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it-IT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it-IT" dirty="0">
                <a:solidFill>
                  <a:schemeClr val="dk1"/>
                </a:solidFill>
              </a:rPr>
              <a:t>→ </a:t>
            </a:r>
            <a:r>
              <a:rPr lang="it-IT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it-IT" dirty="0"/>
              <a:t>ma </a:t>
            </a:r>
            <a:r>
              <a:rPr lang="it-IT" b="1" u="sng" dirty="0"/>
              <a:t>non </a:t>
            </a:r>
            <a:r>
              <a:rPr lang="it-IT" dirty="0"/>
              <a:t>il condizionale inverso 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it-IT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dirty="0">
                <a:solidFill>
                  <a:schemeClr val="dk1"/>
                </a:solidFill>
              </a:rPr>
              <a:t>→ </a:t>
            </a:r>
            <a:r>
              <a:rPr lang="it-IT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it-IT" b="1" dirty="0">
                <a:latin typeface="Times New Roman" panose="02020603050405020304" pitchFamily="18" charset="0"/>
                <a:ea typeface="Calibri" panose="020F0502020204030204" pitchFamily="34" charset="0"/>
              </a:rPr>
              <a:t>)  </a:t>
            </a:r>
            <a:r>
              <a:rPr lang="it-IT" dirty="0"/>
              <a:t>per evidenziare l’asimmetria tra le proposizioni si dice: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CC59516-D77A-49EF-BB6F-8BDEED10004C}"/>
              </a:ext>
            </a:extLst>
          </p:cNvPr>
          <p:cNvSpPr txBox="1"/>
          <p:nvPr/>
        </p:nvSpPr>
        <p:spPr>
          <a:xfrm>
            <a:off x="3049044" y="4705600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Wingdings 3" charset="2"/>
              <a:buNone/>
            </a:pPr>
            <a:r>
              <a:rPr lang="it-IT" b="1" i="1" dirty="0"/>
              <a:t>A è condizione necessaria ma non sufficiente per B </a:t>
            </a:r>
            <a:endParaRPr lang="it-IT" b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F12CCEF-DC0D-456F-A6A8-570E298C2ED0}"/>
              </a:ext>
            </a:extLst>
          </p:cNvPr>
          <p:cNvSpPr txBox="1"/>
          <p:nvPr/>
        </p:nvSpPr>
        <p:spPr>
          <a:xfrm>
            <a:off x="1077504" y="5074932"/>
            <a:ext cx="107721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Wingdings 3" charset="2"/>
              <a:buNone/>
            </a:pPr>
            <a:r>
              <a:rPr lang="it-IT" dirty="0"/>
              <a:t>Esempio: dato che vale la proposizione </a:t>
            </a:r>
            <a:r>
              <a:rPr lang="it-IT" b="1" i="1" dirty="0"/>
              <a:t>Se Giulia è nata a Genova allora è nata in Liguria</a:t>
            </a:r>
            <a:r>
              <a:rPr lang="it-IT" dirty="0"/>
              <a:t>, ma non vale il suo contrario: </a:t>
            </a:r>
            <a:r>
              <a:rPr lang="it-IT" b="1" i="1" dirty="0"/>
              <a:t>Se Giulia è nata in Liguria allora è nata a Genova </a:t>
            </a:r>
            <a:r>
              <a:rPr lang="it-IT" dirty="0"/>
              <a:t>si può affermare che :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BA2B9D52-6BD4-44A7-800B-56FEA0939211}"/>
              </a:ext>
            </a:extLst>
          </p:cNvPr>
          <p:cNvSpPr txBox="1">
            <a:spLocks/>
          </p:cNvSpPr>
          <p:nvPr/>
        </p:nvSpPr>
        <p:spPr>
          <a:xfrm>
            <a:off x="1077504" y="5756175"/>
            <a:ext cx="10791045" cy="1076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it-IT" b="1" i="1" dirty="0"/>
              <a:t>Per Giulia essere nata a Genova è condizione sufficiente ma non necessaria per essere nata in Liguria </a:t>
            </a:r>
            <a:r>
              <a:rPr lang="it-IT" b="1" dirty="0"/>
              <a:t> </a:t>
            </a:r>
            <a:r>
              <a:rPr lang="it-IT" u="sng" dirty="0"/>
              <a:t>oppure</a:t>
            </a:r>
            <a:r>
              <a:rPr lang="it-IT" dirty="0"/>
              <a:t> </a:t>
            </a:r>
            <a:r>
              <a:rPr lang="it-IT" b="1" i="1" dirty="0"/>
              <a:t>Per Giulia essere nata in Liguria è condizione necessaria ma non sufficiente per essere nata a Genova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6444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10" grpId="0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0661FF3F-0F68-4558-8C3C-4153BABAF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335" y="526317"/>
            <a:ext cx="9487922" cy="1280890"/>
          </a:xfrm>
        </p:spPr>
        <p:txBody>
          <a:bodyPr/>
          <a:lstStyle/>
          <a:p>
            <a:r>
              <a:rPr lang="it-IT" dirty="0"/>
              <a:t>Derivabilità dei connettivi verofunzionali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53778B2-52AC-4652-B216-C874A677AD59}"/>
              </a:ext>
            </a:extLst>
          </p:cNvPr>
          <p:cNvSpPr txBox="1"/>
          <p:nvPr/>
        </p:nvSpPr>
        <p:spPr>
          <a:xfrm>
            <a:off x="798743" y="7050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F905852-98C9-4047-BD2E-0340A9FDC0D1}"/>
              </a:ext>
            </a:extLst>
          </p:cNvPr>
          <p:cNvSpPr txBox="1"/>
          <p:nvPr/>
        </p:nvSpPr>
        <p:spPr>
          <a:xfrm>
            <a:off x="1051929" y="1242287"/>
            <a:ext cx="102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Tutti i connettivi verofunzionali sono definibili a partire dai connettivi fondamentali: </a:t>
            </a:r>
          </a:p>
          <a:p>
            <a:r>
              <a:rPr lang="it-IT" b="1" i="1" dirty="0"/>
              <a:t>congiunzione</a:t>
            </a:r>
            <a:r>
              <a:rPr lang="it-IT" dirty="0"/>
              <a:t>, </a:t>
            </a:r>
            <a:r>
              <a:rPr lang="it-IT" b="1" i="1" dirty="0"/>
              <a:t>disgiunzione</a:t>
            </a:r>
            <a:r>
              <a:rPr lang="it-IT" dirty="0"/>
              <a:t> </a:t>
            </a:r>
            <a:r>
              <a:rPr lang="it-IT" b="1" i="1" dirty="0"/>
              <a:t>inclusiva</a:t>
            </a:r>
            <a:r>
              <a:rPr lang="it-IT" dirty="0"/>
              <a:t> e </a:t>
            </a:r>
            <a:r>
              <a:rPr lang="it-IT" b="1" i="1" dirty="0"/>
              <a:t>negazione</a:t>
            </a:r>
            <a:r>
              <a:rPr lang="it-IT" dirty="0"/>
              <a:t>.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43B25CE1-286D-4800-A839-959B382ED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77805"/>
              </p:ext>
            </p:extLst>
          </p:nvPr>
        </p:nvGraphicFramePr>
        <p:xfrm>
          <a:off x="3990326" y="1896429"/>
          <a:ext cx="433191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869">
                  <a:extLst>
                    <a:ext uri="{9D8B030D-6E8A-4147-A177-3AD203B41FA5}">
                      <a16:colId xmlns:a16="http://schemas.microsoft.com/office/drawing/2014/main" val="2309633647"/>
                    </a:ext>
                  </a:extLst>
                </a:gridCol>
                <a:gridCol w="2983049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  <a:endParaRPr lang="it-IT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(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 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51D05C3C-0692-4FA3-B869-595DB60DA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371600"/>
              </p:ext>
            </p:extLst>
          </p:nvPr>
        </p:nvGraphicFramePr>
        <p:xfrm>
          <a:off x="3990326" y="2304815"/>
          <a:ext cx="433191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869">
                  <a:extLst>
                    <a:ext uri="{9D8B030D-6E8A-4147-A177-3AD203B41FA5}">
                      <a16:colId xmlns:a16="http://schemas.microsoft.com/office/drawing/2014/main" val="2309633647"/>
                    </a:ext>
                  </a:extLst>
                </a:gridCol>
                <a:gridCol w="2983049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</a:t>
                      </a:r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↔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it-IT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(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˄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</a:t>
                      </a:r>
                      <a:r>
                        <a:rPr lang="it-IT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(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12" name="Tabella 7">
            <a:extLst>
              <a:ext uri="{FF2B5EF4-FFF2-40B4-BE49-F238E27FC236}">
                <a16:creationId xmlns:a16="http://schemas.microsoft.com/office/drawing/2014/main" id="{88AFA53B-03D0-447F-8616-8A93672AE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386910"/>
              </p:ext>
            </p:extLst>
          </p:nvPr>
        </p:nvGraphicFramePr>
        <p:xfrm>
          <a:off x="487494" y="3273678"/>
          <a:ext cx="6786594" cy="2598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98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2262198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  <a:gridCol w="2262198">
                  <a:extLst>
                    <a:ext uri="{9D8B030D-6E8A-4147-A177-3AD203B41FA5}">
                      <a16:colId xmlns:a16="http://schemas.microsoft.com/office/drawing/2014/main" val="2607884518"/>
                    </a:ext>
                  </a:extLst>
                </a:gridCol>
              </a:tblGrid>
              <a:tr h="719406"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della disgiunzione esclusiva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    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</a:t>
                      </a:r>
                      <a:r>
                        <a:rPr lang="it-IT" sz="18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/>
                        <a:t>Equivalenza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22699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01400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735763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88133"/>
                  </a:ext>
                </a:extLst>
              </a:tr>
            </a:tbl>
          </a:graphicData>
        </a:graphic>
      </p:graphicFrame>
      <p:graphicFrame>
        <p:nvGraphicFramePr>
          <p:cNvPr id="16" name="Tabella 16">
            <a:extLst>
              <a:ext uri="{FF2B5EF4-FFF2-40B4-BE49-F238E27FC236}">
                <a16:creationId xmlns:a16="http://schemas.microsoft.com/office/drawing/2014/main" id="{B77E2208-E60E-464D-9A1D-BAB659E5E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345270"/>
              </p:ext>
            </p:extLst>
          </p:nvPr>
        </p:nvGraphicFramePr>
        <p:xfrm>
          <a:off x="5179722" y="4752404"/>
          <a:ext cx="1786597" cy="365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1031914134"/>
                    </a:ext>
                  </a:extLst>
                </a:gridCol>
              </a:tblGrid>
              <a:tr h="35435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  <a:endParaRPr lang="it-IT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3332082"/>
                  </a:ext>
                </a:extLst>
              </a:tr>
            </a:tbl>
          </a:graphicData>
        </a:graphic>
      </p:graphicFrame>
      <p:graphicFrame>
        <p:nvGraphicFramePr>
          <p:cNvPr id="17" name="Tabella 16">
            <a:extLst>
              <a:ext uri="{FF2B5EF4-FFF2-40B4-BE49-F238E27FC236}">
                <a16:creationId xmlns:a16="http://schemas.microsoft.com/office/drawing/2014/main" id="{D6FF7D22-593B-4132-AC5F-42EF10CFF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76149"/>
              </p:ext>
            </p:extLst>
          </p:nvPr>
        </p:nvGraphicFramePr>
        <p:xfrm>
          <a:off x="5207854" y="4346202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i="1" dirty="0">
                          <a:solidFill>
                            <a:schemeClr val="tx1"/>
                          </a:solidFill>
                        </a:rPr>
                        <a:t>¬( ¬ (A  ˄ ¬B) )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F5A115AF-F737-4513-B173-1A2BA8367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513705"/>
              </p:ext>
            </p:extLst>
          </p:nvPr>
        </p:nvGraphicFramePr>
        <p:xfrm>
          <a:off x="5207855" y="5121324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B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19" name="Tabella 16">
            <a:extLst>
              <a:ext uri="{FF2B5EF4-FFF2-40B4-BE49-F238E27FC236}">
                <a16:creationId xmlns:a16="http://schemas.microsoft.com/office/drawing/2014/main" id="{B52640AB-2DC2-4F84-8A39-9EF7016DB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717241"/>
              </p:ext>
            </p:extLst>
          </p:nvPr>
        </p:nvGraphicFramePr>
        <p:xfrm>
          <a:off x="5235988" y="5499610"/>
          <a:ext cx="1786597" cy="365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1031914134"/>
                    </a:ext>
                  </a:extLst>
                </a:gridCol>
              </a:tblGrid>
              <a:tr h="35435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 B )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3332082"/>
                  </a:ext>
                </a:extLst>
              </a:tr>
            </a:tbl>
          </a:graphicData>
        </a:graphic>
      </p:graphicFrame>
      <p:sp>
        <p:nvSpPr>
          <p:cNvPr id="20" name="Freccia a destra 19">
            <a:extLst>
              <a:ext uri="{FF2B5EF4-FFF2-40B4-BE49-F238E27FC236}">
                <a16:creationId xmlns:a16="http://schemas.microsoft.com/office/drawing/2014/main" id="{36B71964-FCE3-4B80-A9BC-AF07EAA7890B}"/>
              </a:ext>
            </a:extLst>
          </p:cNvPr>
          <p:cNvSpPr/>
          <p:nvPr/>
        </p:nvSpPr>
        <p:spPr>
          <a:xfrm>
            <a:off x="7288159" y="4531648"/>
            <a:ext cx="1204041" cy="1275627"/>
          </a:xfrm>
          <a:prstGeom prst="rightArrow">
            <a:avLst>
              <a:gd name="adj1" fmla="val 61028"/>
              <a:gd name="adj2" fmla="val 675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20B680A2-B5A5-4539-A80B-B148045DA7DA}"/>
              </a:ext>
            </a:extLst>
          </p:cNvPr>
          <p:cNvSpPr txBox="1"/>
          <p:nvPr/>
        </p:nvSpPr>
        <p:spPr>
          <a:xfrm>
            <a:off x="8481333" y="4665041"/>
            <a:ext cx="36607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 i="1">
                <a:effectLst/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pPr algn="just"/>
            <a:r>
              <a:rPr lang="it-IT" dirty="0"/>
              <a:t>A  </a:t>
            </a:r>
            <a:r>
              <a:rPr lang="it-IT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i="0" u="sng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i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dirty="0"/>
              <a:t>B   </a:t>
            </a:r>
            <a:r>
              <a:rPr lang="it-IT" b="0" i="0" dirty="0">
                <a:latin typeface="+mn-lt"/>
                <a:ea typeface="+mn-ea"/>
              </a:rPr>
              <a:t>è vera quando è VERA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˄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b="0" i="0" dirty="0">
                <a:latin typeface="+mn-lt"/>
                <a:ea typeface="+mn-ea"/>
              </a:rPr>
              <a:t>oppure è VERA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 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</a:t>
            </a:r>
            <a:r>
              <a:rPr lang="it-IT" sz="18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˄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B</a:t>
            </a:r>
            <a:endParaRPr lang="it-IT" dirty="0">
              <a:solidFill>
                <a:schemeClr val="tx1"/>
              </a:solidFill>
            </a:endParaRPr>
          </a:p>
          <a:p>
            <a:pPr algn="just"/>
            <a:r>
              <a:rPr lang="it-IT" b="0" i="0" dirty="0">
                <a:latin typeface="+mn-lt"/>
                <a:ea typeface="+mn-ea"/>
              </a:rPr>
              <a:t>Quindi</a:t>
            </a:r>
          </a:p>
          <a:p>
            <a:pPr algn="just"/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 </a:t>
            </a:r>
            <a:r>
              <a:rPr lang="it-IT" sz="1800" b="1" i="0" u="sng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=  </a:t>
            </a:r>
            <a:r>
              <a:rPr lang="it-IT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˄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v (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 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</a:t>
            </a:r>
            <a:r>
              <a:rPr lang="it-IT" sz="18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˄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B </a:t>
            </a:r>
            <a:r>
              <a:rPr lang="it-IT" sz="18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it-IT" i="0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A352F31-944E-4EBA-87D9-E598607859BD}"/>
              </a:ext>
            </a:extLst>
          </p:cNvPr>
          <p:cNvSpPr txBox="1"/>
          <p:nvPr/>
        </p:nvSpPr>
        <p:spPr>
          <a:xfrm>
            <a:off x="8481333" y="3348519"/>
            <a:ext cx="36857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just"/>
            <a:r>
              <a:rPr lang="it-IT" dirty="0"/>
              <a:t>Se </a:t>
            </a:r>
            <a:r>
              <a:rPr lang="it-IT" b="1" i="1" dirty="0"/>
              <a:t>A ˄ ¬ B </a:t>
            </a:r>
            <a:r>
              <a:rPr lang="it-IT" dirty="0"/>
              <a:t>[2° riga] è VERA allora sarà FALSA la sua negazione </a:t>
            </a:r>
            <a:r>
              <a:rPr lang="it-IT" b="1" i="1" dirty="0">
                <a:solidFill>
                  <a:schemeClr val="tx1"/>
                </a:solidFill>
              </a:rPr>
              <a:t>¬(¬(A  ˄ ¬B) )</a:t>
            </a:r>
            <a:endParaRPr lang="it-IT" dirty="0">
              <a:solidFill>
                <a:schemeClr val="tx1"/>
              </a:solidFill>
            </a:endParaRPr>
          </a:p>
        </p:txBody>
      </p:sp>
      <p:graphicFrame>
        <p:nvGraphicFramePr>
          <p:cNvPr id="23" name="Tabella 22">
            <a:extLst>
              <a:ext uri="{FF2B5EF4-FFF2-40B4-BE49-F238E27FC236}">
                <a16:creationId xmlns:a16="http://schemas.microsoft.com/office/drawing/2014/main" id="{AFA1D6E0-3C24-452B-99D4-77B2740A3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97548"/>
              </p:ext>
            </p:extLst>
          </p:nvPr>
        </p:nvGraphicFramePr>
        <p:xfrm>
          <a:off x="3992414" y="2695209"/>
          <a:ext cx="433191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869">
                  <a:extLst>
                    <a:ext uri="{9D8B030D-6E8A-4147-A177-3AD203B41FA5}">
                      <a16:colId xmlns:a16="http://schemas.microsoft.com/office/drawing/2014/main" val="2309633647"/>
                    </a:ext>
                  </a:extLst>
                </a:gridCol>
                <a:gridCol w="2983049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1555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</a:t>
                      </a:r>
                      <a:r>
                        <a:rPr lang="it-IT" sz="18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it-IT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 </a:t>
                      </a:r>
                      <a:r>
                        <a:rPr lang="it-IT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v (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B </a:t>
                      </a:r>
                      <a:r>
                        <a:rPr lang="it-IT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C42F004C-DB90-43C3-868D-AD6019322894}"/>
              </a:ext>
            </a:extLst>
          </p:cNvPr>
          <p:cNvCxnSpPr>
            <a:stCxn id="22" idx="1"/>
            <a:endCxn id="12" idx="3"/>
          </p:cNvCxnSpPr>
          <p:nvPr/>
        </p:nvCxnSpPr>
        <p:spPr>
          <a:xfrm flipH="1">
            <a:off x="7274088" y="3810184"/>
            <a:ext cx="1207245" cy="762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24A5174-5FD0-4EBA-8F18-E6F5B6BED338}"/>
              </a:ext>
            </a:extLst>
          </p:cNvPr>
          <p:cNvSpPr txBox="1"/>
          <p:nvPr/>
        </p:nvSpPr>
        <p:spPr>
          <a:xfrm>
            <a:off x="2268822" y="6290576"/>
            <a:ext cx="9451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just"/>
            <a:r>
              <a:rPr lang="it-IT" dirty="0"/>
              <a:t>Se </a:t>
            </a:r>
            <a:r>
              <a:rPr lang="it-IT" b="1" i="1" dirty="0"/>
              <a:t>¬A  ˄ B </a:t>
            </a:r>
            <a:r>
              <a:rPr lang="it-IT" dirty="0"/>
              <a:t>[3° riga] è VERA allora sarà FALSA la sua negazione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 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</a:t>
            </a:r>
            <a:r>
              <a:rPr lang="it-IT" sz="18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˄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B )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0F12B63B-6E02-496A-B7B6-7EFC833876BA}"/>
              </a:ext>
            </a:extLst>
          </p:cNvPr>
          <p:cNvCxnSpPr>
            <a:cxnSpLocks/>
            <a:stCxn id="26" idx="0"/>
          </p:cNvCxnSpPr>
          <p:nvPr/>
        </p:nvCxnSpPr>
        <p:spPr>
          <a:xfrm flipH="1" flipV="1">
            <a:off x="6156287" y="5953926"/>
            <a:ext cx="838164" cy="336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63E46C0D-6BF5-4456-92F5-3589C3AA039C}"/>
              </a:ext>
            </a:extLst>
          </p:cNvPr>
          <p:cNvSpPr txBox="1"/>
          <p:nvPr/>
        </p:nvSpPr>
        <p:spPr>
          <a:xfrm>
            <a:off x="487494" y="2862302"/>
            <a:ext cx="337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L’ultimo si dimostra:</a:t>
            </a:r>
          </a:p>
        </p:txBody>
      </p:sp>
    </p:spTree>
    <p:extLst>
      <p:ext uri="{BB962C8B-B14F-4D97-AF65-F5344CB8AC3E}">
        <p14:creationId xmlns:p14="http://schemas.microsoft.com/office/powerpoint/2010/main" val="239704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 animBg="1"/>
      <p:bldP spid="21" grpId="0"/>
      <p:bldP spid="22" grpId="0"/>
      <p:bldP spid="26" grpId="0"/>
      <p:bldP spid="3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8E28AB-FB45-45A3-94F7-81CF43C8F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1570" y="361755"/>
            <a:ext cx="8911687" cy="1280890"/>
          </a:xfrm>
        </p:spPr>
        <p:txBody>
          <a:bodyPr/>
          <a:lstStyle/>
          <a:p>
            <a:r>
              <a:rPr lang="it-IT" dirty="0"/>
              <a:t>Il connettivo NAND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E965EC-073E-42C8-A15C-84C0AB3EB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980" y="1166762"/>
            <a:ext cx="10741841" cy="1591318"/>
          </a:xfrm>
        </p:spPr>
        <p:txBody>
          <a:bodyPr/>
          <a:lstStyle/>
          <a:p>
            <a:pPr algn="just"/>
            <a:r>
              <a:rPr lang="it-IT" dirty="0"/>
              <a:t>Nel linguaggio naturale, ma soprattutto in informatica vi è un uso della disgiunzione che non è inclusiva e neppure esclusiva, si tratta della disgiunzione resa dall’</a:t>
            </a:r>
            <a:r>
              <a:rPr lang="it-IT" b="1" i="1" dirty="0"/>
              <a:t>incompatibilità </a:t>
            </a:r>
            <a:r>
              <a:rPr lang="it-IT" b="1" dirty="0"/>
              <a:t>tra due proposizioni, </a:t>
            </a:r>
            <a:r>
              <a:rPr lang="it-IT" dirty="0"/>
              <a:t> impiegato per esempio quando si vuole sottolineare l’impossibilità che sussistano contemporaneamente due stati di cose:</a:t>
            </a:r>
          </a:p>
          <a:p>
            <a:pPr marL="0" indent="0" algn="ctr">
              <a:buNone/>
            </a:pPr>
            <a:r>
              <a:rPr lang="it-IT" b="1" i="1" dirty="0"/>
              <a:t>Esempio: </a:t>
            </a:r>
            <a:r>
              <a:rPr lang="it-IT" i="1" dirty="0"/>
              <a:t>Si mangia o si parla – Si sta attenti o si chiacchiera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817100-2534-4A96-A836-7302A15130C1}"/>
              </a:ext>
            </a:extLst>
          </p:cNvPr>
          <p:cNvSpPr txBox="1"/>
          <p:nvPr/>
        </p:nvSpPr>
        <p:spPr>
          <a:xfrm>
            <a:off x="798743" y="7050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FBBF2CF-DEF8-4CAA-AEA7-7867ABD18E7C}"/>
              </a:ext>
            </a:extLst>
          </p:cNvPr>
          <p:cNvSpPr txBox="1"/>
          <p:nvPr/>
        </p:nvSpPr>
        <p:spPr>
          <a:xfrm>
            <a:off x="944980" y="2754948"/>
            <a:ext cx="10741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Con questo connettivo si intende affermare che i due disgiunti non possono essere contemporaneamente veri, ma possono essere completamente falsi e si indica con NAND espressione equivalente a NOT + AND. La tavola di NAND è complementare </a:t>
            </a:r>
            <a:r>
              <a:rPr lang="it-IT"/>
              <a:t>alla congiunzione.</a:t>
            </a:r>
            <a:endParaRPr lang="it-IT" dirty="0"/>
          </a:p>
        </p:txBody>
      </p:sp>
      <p:graphicFrame>
        <p:nvGraphicFramePr>
          <p:cNvPr id="6" name="Tabella 7">
            <a:extLst>
              <a:ext uri="{FF2B5EF4-FFF2-40B4-BE49-F238E27FC236}">
                <a16:creationId xmlns:a16="http://schemas.microsoft.com/office/drawing/2014/main" id="{7405D14A-05AF-457E-A8B1-AFCD4D66D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457111"/>
              </p:ext>
            </p:extLst>
          </p:nvPr>
        </p:nvGraphicFramePr>
        <p:xfrm>
          <a:off x="537017" y="3888031"/>
          <a:ext cx="5297257" cy="2463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727">
                  <a:extLst>
                    <a:ext uri="{9D8B030D-6E8A-4147-A177-3AD203B41FA5}">
                      <a16:colId xmlns:a16="http://schemas.microsoft.com/office/drawing/2014/main" val="2832522244"/>
                    </a:ext>
                  </a:extLst>
                </a:gridCol>
                <a:gridCol w="1600727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2095803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</a:tblGrid>
              <a:tr h="409139"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 NAND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della congiunzione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    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</a:t>
                      </a:r>
                      <a:r>
                        <a:rPr lang="it-IT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NAND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Equivalenza</a:t>
                      </a:r>
                      <a:endParaRPr lang="it-IT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22699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F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401400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735763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 F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988133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B3609909-0382-4E8E-BB1F-9F49B88E2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58962"/>
              </p:ext>
            </p:extLst>
          </p:nvPr>
        </p:nvGraphicFramePr>
        <p:xfrm>
          <a:off x="3904351" y="5143911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32896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B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47588A25-A763-47C7-90D8-B57935F11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555379"/>
              </p:ext>
            </p:extLst>
          </p:nvPr>
        </p:nvGraphicFramePr>
        <p:xfrm>
          <a:off x="3904350" y="5975205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35459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B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489E4E85-CD36-4144-A37B-BD99A39AC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37416"/>
              </p:ext>
            </p:extLst>
          </p:nvPr>
        </p:nvGraphicFramePr>
        <p:xfrm>
          <a:off x="3868423" y="5536544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35459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B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1711F994-6CF1-48DD-AFE2-264DC19207A9}"/>
              </a:ext>
            </a:extLst>
          </p:cNvPr>
          <p:cNvSpPr/>
          <p:nvPr/>
        </p:nvSpPr>
        <p:spPr>
          <a:xfrm>
            <a:off x="5903224" y="4963508"/>
            <a:ext cx="1155111" cy="1532737"/>
          </a:xfrm>
          <a:prstGeom prst="rightArrow">
            <a:avLst>
              <a:gd name="adj1" fmla="val 77105"/>
              <a:gd name="adj2" fmla="val 650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87F7334-F187-4786-B211-385D2F640A69}"/>
              </a:ext>
            </a:extLst>
          </p:cNvPr>
          <p:cNvSpPr txBox="1"/>
          <p:nvPr/>
        </p:nvSpPr>
        <p:spPr>
          <a:xfrm>
            <a:off x="7058335" y="5091073"/>
            <a:ext cx="5133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 i="1">
                <a:effectLst/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pPr algn="just"/>
            <a:r>
              <a:rPr lang="it-IT" dirty="0"/>
              <a:t>A   </a:t>
            </a:r>
            <a:r>
              <a:rPr lang="it-IT" i="0" dirty="0"/>
              <a:t>NAND</a:t>
            </a:r>
            <a:r>
              <a:rPr lang="it-IT" dirty="0"/>
              <a:t> B   </a:t>
            </a:r>
            <a:r>
              <a:rPr lang="it-IT" b="0" i="0" dirty="0">
                <a:latin typeface="+mn-lt"/>
                <a:ea typeface="+mn-ea"/>
              </a:rPr>
              <a:t>è VERA quando è VERA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˄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b="0" i="0" dirty="0">
                <a:latin typeface="+mn-lt"/>
                <a:ea typeface="+mn-ea"/>
              </a:rPr>
              <a:t>o  è VERA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 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</a:t>
            </a:r>
            <a:r>
              <a:rPr lang="it-IT" sz="18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˄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B </a:t>
            </a:r>
            <a:r>
              <a:rPr lang="it-IT" b="0" i="0" dirty="0">
                <a:latin typeface="+mn-lt"/>
                <a:ea typeface="+mn-ea"/>
              </a:rPr>
              <a:t>o  è VERA</a:t>
            </a:r>
            <a:r>
              <a:rPr lang="it-IT" b="0" i="0" dirty="0">
                <a:latin typeface="+mj-lt"/>
                <a:ea typeface="+mn-ea"/>
              </a:rPr>
              <a:t> </a:t>
            </a:r>
            <a:r>
              <a:rPr lang="it-IT" dirty="0">
                <a:latin typeface="+mj-lt"/>
              </a:rPr>
              <a:t>¬</a:t>
            </a:r>
            <a:r>
              <a:rPr lang="it-IT" i="0" dirty="0">
                <a:latin typeface="+mj-lt"/>
              </a:rPr>
              <a:t> </a:t>
            </a:r>
            <a:r>
              <a:rPr lang="it-IT" dirty="0"/>
              <a:t>A  </a:t>
            </a:r>
            <a:r>
              <a:rPr lang="it-IT" dirty="0">
                <a:latin typeface="+mj-lt"/>
              </a:rPr>
              <a:t>˄  ¬ </a:t>
            </a:r>
            <a:r>
              <a:rPr lang="it-IT" dirty="0"/>
              <a:t>B</a:t>
            </a:r>
          </a:p>
          <a:p>
            <a:pPr algn="just"/>
            <a:endParaRPr lang="it-IT" b="0" i="0" dirty="0">
              <a:latin typeface="+mn-lt"/>
              <a:ea typeface="+mn-ea"/>
            </a:endParaRPr>
          </a:p>
          <a:p>
            <a:pPr algn="just"/>
            <a:r>
              <a:rPr lang="it-IT" b="0" i="0" dirty="0">
                <a:latin typeface="+mn-lt"/>
                <a:ea typeface="+mn-ea"/>
              </a:rPr>
              <a:t>Quindi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02336C9-49B5-4578-BCC2-431FDF94D472}"/>
              </a:ext>
            </a:extLst>
          </p:cNvPr>
          <p:cNvSpPr txBox="1"/>
          <p:nvPr/>
        </p:nvSpPr>
        <p:spPr>
          <a:xfrm>
            <a:off x="6561928" y="6229335"/>
            <a:ext cx="6126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</a:t>
            </a:r>
            <a:r>
              <a:rPr lang="it-IT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NAND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=  </a:t>
            </a:r>
            <a:r>
              <a:rPr lang="it-IT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it-IT" sz="1800" b="1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˄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it-IT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it-IT" sz="1800" b="1" i="0" dirty="0">
                <a:effectLst/>
                <a:latin typeface="+mj-lt"/>
                <a:ea typeface="Calibri" panose="020F0502020204030204" pitchFamily="34" charset="0"/>
              </a:rPr>
              <a:t>v</a:t>
            </a:r>
            <a:r>
              <a:rPr lang="it-IT" dirty="0"/>
              <a:t> </a:t>
            </a:r>
            <a:r>
              <a:rPr lang="it-IT" sz="1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it-IT" sz="18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¬ 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 </a:t>
            </a:r>
            <a:r>
              <a:rPr lang="it-IT" sz="18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˄</a:t>
            </a:r>
            <a:r>
              <a:rPr lang="it-IT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B </a:t>
            </a:r>
            <a:r>
              <a:rPr lang="it-IT" sz="18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it-IT" dirty="0"/>
              <a:t> </a:t>
            </a:r>
            <a:r>
              <a:rPr lang="it-IT" b="1" dirty="0">
                <a:latin typeface="+mj-lt"/>
              </a:rPr>
              <a:t>v</a:t>
            </a:r>
            <a:r>
              <a:rPr lang="it-IT" dirty="0">
                <a:latin typeface="+mj-lt"/>
              </a:rPr>
              <a:t> </a:t>
            </a:r>
            <a:r>
              <a:rPr lang="it-IT" i="0" dirty="0">
                <a:latin typeface="+mj-lt"/>
              </a:rPr>
              <a:t>( </a:t>
            </a:r>
            <a:r>
              <a:rPr lang="it-IT" b="1" i="1" dirty="0">
                <a:solidFill>
                  <a:schemeClr val="dk1"/>
                </a:solidFill>
                <a:latin typeface="+mj-lt"/>
                <a:cs typeface="Times New Roman" panose="02020603050405020304" pitchFamily="18" charset="0"/>
              </a:rPr>
              <a:t>¬ 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b="1" i="1" dirty="0">
                <a:latin typeface="+mj-lt"/>
                <a:cs typeface="Times New Roman" panose="02020603050405020304" pitchFamily="18" charset="0"/>
              </a:rPr>
              <a:t>˄ </a:t>
            </a:r>
            <a:r>
              <a:rPr lang="it-IT" b="1" i="1" dirty="0">
                <a:solidFill>
                  <a:schemeClr val="dk1"/>
                </a:solidFill>
                <a:latin typeface="+mj-lt"/>
                <a:cs typeface="Times New Roman" panose="02020603050405020304" pitchFamily="18" charset="0"/>
              </a:rPr>
              <a:t>¬ 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it-IT" i="0" dirty="0">
                <a:latin typeface="+mj-lt"/>
              </a:rPr>
              <a:t>)</a:t>
            </a:r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282E437D-DDB5-4781-BBE9-D9A8D74EC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419372"/>
              </p:ext>
            </p:extLst>
          </p:nvPr>
        </p:nvGraphicFramePr>
        <p:xfrm>
          <a:off x="3908285" y="4705250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35459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(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B</a:t>
                      </a:r>
                      <a:r>
                        <a:rPr lang="it-IT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)</a:t>
                      </a:r>
                      <a:endParaRPr lang="it-IT" i="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834E641-D2A3-4BB3-BE7C-EC7EABF02425}"/>
              </a:ext>
            </a:extLst>
          </p:cNvPr>
          <p:cNvSpPr txBox="1"/>
          <p:nvPr/>
        </p:nvSpPr>
        <p:spPr>
          <a:xfrm>
            <a:off x="6357728" y="4009912"/>
            <a:ext cx="5410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 i="1">
                <a:effectLst/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pPr algn="just"/>
            <a:r>
              <a:rPr lang="it-IT" dirty="0"/>
              <a:t>A   </a:t>
            </a:r>
            <a:r>
              <a:rPr lang="it-IT" i="0" dirty="0"/>
              <a:t>NAND</a:t>
            </a:r>
            <a:r>
              <a:rPr lang="it-IT" dirty="0"/>
              <a:t> B   </a:t>
            </a:r>
            <a:r>
              <a:rPr lang="it-IT" b="0" i="0" dirty="0">
                <a:latin typeface="+mn-lt"/>
                <a:ea typeface="+mn-ea"/>
              </a:rPr>
              <a:t>è FALSA per definizione quando sono vere sia A che B pertanto vale </a:t>
            </a:r>
            <a:r>
              <a:rPr lang="it-IT" dirty="0">
                <a:solidFill>
                  <a:schemeClr val="dk1"/>
                </a:solidFill>
                <a:latin typeface="+mj-lt"/>
              </a:rPr>
              <a:t>¬</a:t>
            </a:r>
            <a:r>
              <a:rPr lang="it-IT" i="0" dirty="0">
                <a:solidFill>
                  <a:schemeClr val="dk1"/>
                </a:solidFill>
              </a:rPr>
              <a:t> ( </a:t>
            </a:r>
            <a:r>
              <a:rPr lang="it-IT" dirty="0"/>
              <a:t>A  </a:t>
            </a:r>
            <a:r>
              <a:rPr lang="it-IT" dirty="0">
                <a:latin typeface="+mj-lt"/>
              </a:rPr>
              <a:t>˄ </a:t>
            </a:r>
            <a:r>
              <a:rPr lang="it-IT" dirty="0"/>
              <a:t> B</a:t>
            </a:r>
            <a:r>
              <a:rPr lang="it-IT" i="0" dirty="0"/>
              <a:t> )</a:t>
            </a:r>
            <a:endParaRPr lang="it-IT" dirty="0"/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D34FBE11-6905-48FA-AB52-A1D229801DA0}"/>
              </a:ext>
            </a:extLst>
          </p:cNvPr>
          <p:cNvCxnSpPr>
            <a:cxnSpLocks/>
            <a:stCxn id="17" idx="1"/>
            <a:endCxn id="16" idx="3"/>
          </p:cNvCxnSpPr>
          <p:nvPr/>
        </p:nvCxnSpPr>
        <p:spPr>
          <a:xfrm flipH="1">
            <a:off x="5694882" y="4333078"/>
            <a:ext cx="662846" cy="555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42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12" grpId="0" animBg="1"/>
      <p:bldP spid="13" grpId="0"/>
      <p:bldP spid="15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381F1AB-F265-4AFE-BEA5-689F7F04F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1570" y="361755"/>
            <a:ext cx="8911687" cy="1280890"/>
          </a:xfrm>
        </p:spPr>
        <p:txBody>
          <a:bodyPr/>
          <a:lstStyle/>
          <a:p>
            <a:r>
              <a:rPr lang="it-IT" dirty="0"/>
              <a:t>Il connettivo NOR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3E33945-B2C7-4DA7-80C3-79CE45E87DA5}"/>
              </a:ext>
            </a:extLst>
          </p:cNvPr>
          <p:cNvSpPr txBox="1"/>
          <p:nvPr/>
        </p:nvSpPr>
        <p:spPr>
          <a:xfrm>
            <a:off x="798743" y="7050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FFE8E85-0D15-4821-9881-53A1D7D39E7C}"/>
              </a:ext>
            </a:extLst>
          </p:cNvPr>
          <p:cNvSpPr txBox="1"/>
          <p:nvPr/>
        </p:nvSpPr>
        <p:spPr>
          <a:xfrm>
            <a:off x="944980" y="2754948"/>
            <a:ext cx="10741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connettivo è definito NOR espressione equivalente a NOT + OR. La tavola di NOR è complementare a NAND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DBA42232-9B8F-435B-B96A-1AECEC95E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785688"/>
              </p:ext>
            </p:extLst>
          </p:nvPr>
        </p:nvGraphicFramePr>
        <p:xfrm>
          <a:off x="798743" y="3563087"/>
          <a:ext cx="5297257" cy="2463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727">
                  <a:extLst>
                    <a:ext uri="{9D8B030D-6E8A-4147-A177-3AD203B41FA5}">
                      <a16:colId xmlns:a16="http://schemas.microsoft.com/office/drawing/2014/main" val="2832522244"/>
                    </a:ext>
                  </a:extLst>
                </a:gridCol>
                <a:gridCol w="1600727">
                  <a:extLst>
                    <a:ext uri="{9D8B030D-6E8A-4147-A177-3AD203B41FA5}">
                      <a16:colId xmlns:a16="http://schemas.microsoft.com/office/drawing/2014/main" val="1462260844"/>
                    </a:ext>
                  </a:extLst>
                </a:gridCol>
                <a:gridCol w="2095803">
                  <a:extLst>
                    <a:ext uri="{9D8B030D-6E8A-4147-A177-3AD203B41FA5}">
                      <a16:colId xmlns:a16="http://schemas.microsoft.com/office/drawing/2014/main" val="3610143808"/>
                    </a:ext>
                  </a:extLst>
                </a:gridCol>
              </a:tblGrid>
              <a:tr h="409139"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 NOR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it-IT" dirty="0"/>
                        <a:t>Tavola di verità della congiunzione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159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    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 </a:t>
                      </a:r>
                      <a:r>
                        <a:rPr lang="it-IT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Equivalenza</a:t>
                      </a:r>
                      <a:endParaRPr lang="it-IT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770139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22699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     F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F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401400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735763"/>
                  </a:ext>
                </a:extLst>
              </a:tr>
              <a:tr h="4108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 F       F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988133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C64D1FA6-7345-46BD-A1E4-F3B5BDA1F7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015303"/>
              </p:ext>
            </p:extLst>
          </p:nvPr>
        </p:nvGraphicFramePr>
        <p:xfrm>
          <a:off x="3904351" y="4797579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32896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(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B)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85C14B15-DA73-4CC7-BD1B-A5D418786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414062"/>
              </p:ext>
            </p:extLst>
          </p:nvPr>
        </p:nvGraphicFramePr>
        <p:xfrm>
          <a:off x="3904350" y="5628873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35459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B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CEFAD517-DCA0-4C47-82C1-0830B702F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042977"/>
              </p:ext>
            </p:extLst>
          </p:nvPr>
        </p:nvGraphicFramePr>
        <p:xfrm>
          <a:off x="3931053" y="5215264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35459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(¬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B)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E8BB60CA-9B6F-4999-8912-03DD56482152}"/>
              </a:ext>
            </a:extLst>
          </p:cNvPr>
          <p:cNvSpPr/>
          <p:nvPr/>
        </p:nvSpPr>
        <p:spPr>
          <a:xfrm>
            <a:off x="6073831" y="4216203"/>
            <a:ext cx="962498" cy="1237136"/>
          </a:xfrm>
          <a:prstGeom prst="rightArrow">
            <a:avLst>
              <a:gd name="adj1" fmla="val 77105"/>
              <a:gd name="adj2" fmla="val 650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346E30C-8E2A-44C4-9B82-A2FA3ECD2106}"/>
              </a:ext>
            </a:extLst>
          </p:cNvPr>
          <p:cNvSpPr txBox="1"/>
          <p:nvPr/>
        </p:nvSpPr>
        <p:spPr>
          <a:xfrm>
            <a:off x="6134369" y="6026546"/>
            <a:ext cx="5552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 i="1">
                <a:effectLst/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pPr algn="just"/>
            <a:r>
              <a:rPr lang="it-IT" dirty="0"/>
              <a:t>A   </a:t>
            </a:r>
            <a:r>
              <a:rPr lang="it-IT" i="0" dirty="0"/>
              <a:t>NOR </a:t>
            </a:r>
            <a:r>
              <a:rPr lang="it-IT" dirty="0"/>
              <a:t> B   </a:t>
            </a:r>
            <a:r>
              <a:rPr lang="it-IT" b="0" i="0" dirty="0">
                <a:latin typeface="+mn-lt"/>
                <a:ea typeface="+mn-ea"/>
              </a:rPr>
              <a:t>è VERA  per definizione quando vale né A né B ovvero </a:t>
            </a:r>
            <a:r>
              <a:rPr lang="it-IT" dirty="0">
                <a:solidFill>
                  <a:schemeClr val="dk1"/>
                </a:solidFill>
              </a:rPr>
              <a:t>¬ </a:t>
            </a:r>
            <a:r>
              <a:rPr lang="it-IT" dirty="0"/>
              <a:t>A  ˄ </a:t>
            </a:r>
            <a:r>
              <a:rPr lang="it-IT" dirty="0">
                <a:solidFill>
                  <a:schemeClr val="dk1"/>
                </a:solidFill>
              </a:rPr>
              <a:t>¬</a:t>
            </a:r>
            <a:r>
              <a:rPr lang="it-IT" dirty="0"/>
              <a:t> B</a:t>
            </a:r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5A13D8D4-ABD8-494B-841D-83AE20AED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2028"/>
              </p:ext>
            </p:extLst>
          </p:nvPr>
        </p:nvGraphicFramePr>
        <p:xfrm>
          <a:off x="3887578" y="4416795"/>
          <a:ext cx="178659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97">
                  <a:extLst>
                    <a:ext uri="{9D8B030D-6E8A-4147-A177-3AD203B41FA5}">
                      <a16:colId xmlns:a16="http://schemas.microsoft.com/office/drawing/2014/main" val="3828748180"/>
                    </a:ext>
                  </a:extLst>
                </a:gridCol>
              </a:tblGrid>
              <a:tr h="35459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¬ ( 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  </a:t>
                      </a:r>
                      <a:r>
                        <a:rPr lang="it-IT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˄</a:t>
                      </a:r>
                      <a:r>
                        <a:rPr lang="it-IT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B</a:t>
                      </a:r>
                      <a:r>
                        <a:rPr lang="it-IT" sz="18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)</a:t>
                      </a:r>
                      <a:endParaRPr lang="it-IT" i="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83895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7FF17E4-C72A-484A-8BA9-33B8CFD27069}"/>
              </a:ext>
            </a:extLst>
          </p:cNvPr>
          <p:cNvSpPr txBox="1"/>
          <p:nvPr/>
        </p:nvSpPr>
        <p:spPr>
          <a:xfrm>
            <a:off x="7109892" y="4389300"/>
            <a:ext cx="4576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 i="1">
                <a:effectLst/>
                <a:latin typeface="Times New Roman" panose="02020603050405020304" pitchFamily="18" charset="0"/>
                <a:ea typeface="Calibri" panose="020F0502020204030204" pitchFamily="34" charset="0"/>
              </a:defRPr>
            </a:lvl1pPr>
          </a:lstStyle>
          <a:p>
            <a:pPr algn="just"/>
            <a:r>
              <a:rPr lang="it-IT" dirty="0"/>
              <a:t>A   </a:t>
            </a:r>
            <a:r>
              <a:rPr lang="it-IT" i="0" dirty="0"/>
              <a:t>NOR</a:t>
            </a:r>
            <a:r>
              <a:rPr lang="it-IT" dirty="0"/>
              <a:t> B   </a:t>
            </a:r>
            <a:r>
              <a:rPr lang="it-IT" b="0" i="0" dirty="0">
                <a:latin typeface="+mn-lt"/>
                <a:ea typeface="+mn-ea"/>
              </a:rPr>
              <a:t>è FALSA per definizione quando è vera </a:t>
            </a:r>
          </a:p>
          <a:p>
            <a:pPr algn="just"/>
            <a:r>
              <a:rPr lang="it-IT" i="0" dirty="0"/>
              <a:t>¬ ( </a:t>
            </a:r>
            <a:r>
              <a:rPr lang="it-IT" dirty="0"/>
              <a:t>A  </a:t>
            </a:r>
            <a:r>
              <a:rPr lang="it-IT" i="0" dirty="0"/>
              <a:t>˄</a:t>
            </a:r>
            <a:r>
              <a:rPr lang="it-IT" dirty="0"/>
              <a:t>  B</a:t>
            </a:r>
            <a:r>
              <a:rPr lang="it-IT" i="0" dirty="0"/>
              <a:t> ) </a:t>
            </a:r>
            <a:r>
              <a:rPr lang="it-IT" b="0" i="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i="0" dirty="0"/>
              <a:t> </a:t>
            </a:r>
            <a:r>
              <a:rPr lang="it-IT" dirty="0">
                <a:solidFill>
                  <a:schemeClr val="dk1"/>
                </a:solidFill>
              </a:rPr>
              <a:t>¬ (</a:t>
            </a:r>
            <a:r>
              <a:rPr lang="it-IT" dirty="0"/>
              <a:t>A  ˄ </a:t>
            </a:r>
            <a:r>
              <a:rPr lang="it-IT" dirty="0">
                <a:solidFill>
                  <a:schemeClr val="dk1"/>
                </a:solidFill>
              </a:rPr>
              <a:t>¬</a:t>
            </a:r>
            <a:r>
              <a:rPr lang="it-IT" dirty="0"/>
              <a:t> B) </a:t>
            </a:r>
            <a:r>
              <a:rPr lang="it-IT" b="0" i="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dirty="0"/>
              <a:t> </a:t>
            </a:r>
            <a:r>
              <a:rPr lang="it-IT" dirty="0">
                <a:solidFill>
                  <a:schemeClr val="dk1"/>
                </a:solidFill>
              </a:rPr>
              <a:t>¬ (¬</a:t>
            </a:r>
            <a:r>
              <a:rPr lang="it-IT" dirty="0"/>
              <a:t>A  ˄  B)</a:t>
            </a:r>
            <a:endParaRPr lang="it-IT" b="0" i="0" dirty="0"/>
          </a:p>
          <a:p>
            <a:pPr algn="just"/>
            <a:endParaRPr lang="it-IT" i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835C9D8A-A032-43DB-B8B7-98F8C393CED0}"/>
              </a:ext>
            </a:extLst>
          </p:cNvPr>
          <p:cNvCxnSpPr>
            <a:cxnSpLocks/>
            <a:stCxn id="12" idx="1"/>
            <a:endCxn id="9" idx="2"/>
          </p:cNvCxnSpPr>
          <p:nvPr/>
        </p:nvCxnSpPr>
        <p:spPr>
          <a:xfrm flipH="1" flipV="1">
            <a:off x="4797648" y="5994633"/>
            <a:ext cx="1336721" cy="355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4F110791-5D52-4EE7-8E92-8C0EDD55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980" y="1166762"/>
            <a:ext cx="10741841" cy="159131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Nel linguaggio naturale, e come il precedente in informatica vi è un uso della disgiunzione che non è inclusiva né esclusiva, e neppure resa quella resa dall’</a:t>
            </a:r>
            <a:r>
              <a:rPr lang="it-IT" b="1" i="1" dirty="0"/>
              <a:t>incompatibilità </a:t>
            </a:r>
            <a:r>
              <a:rPr lang="it-IT" b="1" dirty="0"/>
              <a:t>tra due proposizioni, </a:t>
            </a:r>
            <a:r>
              <a:rPr lang="it-IT" dirty="0"/>
              <a:t> Si tratta del connettivo </a:t>
            </a:r>
            <a:r>
              <a:rPr lang="it-IT" b="1" dirty="0"/>
              <a:t>né A, né B</a:t>
            </a:r>
            <a:r>
              <a:rPr lang="it-IT" dirty="0"/>
              <a:t>:</a:t>
            </a:r>
          </a:p>
          <a:p>
            <a:pPr marL="0" indent="0" algn="ctr">
              <a:buNone/>
            </a:pPr>
            <a:r>
              <a:rPr lang="it-IT" b="1" i="1" dirty="0"/>
              <a:t>Esempio: </a:t>
            </a:r>
            <a:r>
              <a:rPr lang="it-IT" i="1" dirty="0"/>
              <a:t>Oggi non è né sabato, né domenica</a:t>
            </a:r>
          </a:p>
          <a:p>
            <a:pPr marL="0" indent="0" algn="just">
              <a:buNone/>
            </a:pPr>
            <a:r>
              <a:rPr lang="it-IT" dirty="0"/>
              <a:t>Il quale esempio corrisponde a dire Oggi non è sabato e oggi non è domenica</a:t>
            </a:r>
          </a:p>
        </p:txBody>
      </p:sp>
    </p:spTree>
    <p:extLst>
      <p:ext uri="{BB962C8B-B14F-4D97-AF65-F5344CB8AC3E}">
        <p14:creationId xmlns:p14="http://schemas.microsoft.com/office/powerpoint/2010/main" val="412551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/>
      <p:bldP spid="14" grpId="0"/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CADB5F-E780-4D8A-A398-EA48D9CE1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149" y="564938"/>
            <a:ext cx="8911687" cy="1280890"/>
          </a:xfrm>
        </p:spPr>
        <p:txBody>
          <a:bodyPr/>
          <a:lstStyle/>
          <a:p>
            <a:r>
              <a:rPr lang="it-IT" dirty="0"/>
              <a:t>Le porte logiche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CB8A07-9C1C-41A1-8FC2-5AB48743A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275" y="1732227"/>
            <a:ext cx="6968647" cy="1177918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 </a:t>
            </a:r>
            <a:r>
              <a:rPr lang="it-IT" b="1" dirty="0"/>
              <a:t>circuiti logici </a:t>
            </a:r>
            <a:r>
              <a:rPr lang="it-IT" dirty="0"/>
              <a:t>possono essere considerati alla stregua di macchine che contengono uno o più apparati di ingresso (input)ed un singolo apparato d’uscita (output)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158F559-1058-43C2-99F5-E927B63B4EA0}"/>
              </a:ext>
            </a:extLst>
          </p:cNvPr>
          <p:cNvSpPr txBox="1"/>
          <p:nvPr/>
        </p:nvSpPr>
        <p:spPr>
          <a:xfrm>
            <a:off x="798743" y="7050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0A8D218-4EEC-40B1-82B0-47A1CAE5E005}"/>
              </a:ext>
            </a:extLst>
          </p:cNvPr>
          <p:cNvSpPr txBox="1"/>
          <p:nvPr/>
        </p:nvSpPr>
        <p:spPr>
          <a:xfrm>
            <a:off x="993731" y="2910145"/>
            <a:ext cx="6629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Questi circuiti sono costruiti a partire da circuiti elementari e prendono il nome di </a:t>
            </a:r>
            <a:r>
              <a:rPr lang="it-IT" b="1" dirty="0"/>
              <a:t>porte logiche </a:t>
            </a:r>
            <a:r>
              <a:rPr lang="it-IT" dirty="0"/>
              <a:t>e sono in grado di implementare le tavole di verità dei connettivi verofunzionali fondamentali.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58F193D-84AE-4D52-96CF-AB5E215F4B17}"/>
              </a:ext>
            </a:extLst>
          </p:cNvPr>
          <p:cNvSpPr txBox="1"/>
          <p:nvPr/>
        </p:nvSpPr>
        <p:spPr>
          <a:xfrm>
            <a:off x="1012057" y="5369732"/>
            <a:ext cx="103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Applicando in ingresso ad una porta logica una tensione di input (1) o non applicandola affatto (0) si produrrà come effetto la presenza o l’assenza di una tensione in uscita (1 o 0) a seconda della tavola di verità del connettivo implementato logicamente.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F10A5EF-B76E-411F-821E-6FFFA46F8C3C}"/>
              </a:ext>
            </a:extLst>
          </p:cNvPr>
          <p:cNvSpPr txBox="1"/>
          <p:nvPr/>
        </p:nvSpPr>
        <p:spPr>
          <a:xfrm>
            <a:off x="993731" y="4278438"/>
            <a:ext cx="10399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In informatica, l'unità di misura elementare dell'informazione è il </a:t>
            </a:r>
            <a:r>
              <a:rPr lang="it-IT" b="1" dirty="0"/>
              <a:t>bit</a:t>
            </a:r>
            <a:r>
              <a:rPr lang="it-IT" dirty="0"/>
              <a:t>, che viene rappresentata alternativamente con le cifre 0 e 1, in quanto corrisponde a una scelta tra due alternative egualmente possibili.</a:t>
            </a:r>
          </a:p>
        </p:txBody>
      </p:sp>
      <p:pic>
        <p:nvPicPr>
          <p:cNvPr id="1026" name="Picture 2" descr="Algebra di Boole">
            <a:extLst>
              <a:ext uri="{FF2B5EF4-FFF2-40B4-BE49-F238E27FC236}">
                <a16:creationId xmlns:a16="http://schemas.microsoft.com/office/drawing/2014/main" id="{059B6CC4-E99F-4CC7-B9F3-CC994FF4C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850" y="1524321"/>
            <a:ext cx="3242641" cy="267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59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A46BF-BDA7-4C5B-A5D7-F0FD9702F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18224"/>
            <a:ext cx="8911687" cy="1280890"/>
          </a:xfrm>
        </p:spPr>
        <p:txBody>
          <a:bodyPr/>
          <a:lstStyle/>
          <a:p>
            <a:r>
              <a:rPr lang="it-IT" dirty="0"/>
              <a:t>I circuiti integrati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853A8A8-9D1B-43F1-A7C8-45AA3B4AF193}"/>
              </a:ext>
            </a:extLst>
          </p:cNvPr>
          <p:cNvSpPr txBox="1"/>
          <p:nvPr/>
        </p:nvSpPr>
        <p:spPr>
          <a:xfrm>
            <a:off x="949055" y="730149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599B723-13CB-4476-BD2B-7C8F14C5BF88}"/>
              </a:ext>
            </a:extLst>
          </p:cNvPr>
          <p:cNvSpPr txBox="1"/>
          <p:nvPr/>
        </p:nvSpPr>
        <p:spPr>
          <a:xfrm>
            <a:off x="1077237" y="1683915"/>
            <a:ext cx="100458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666666"/>
                </a:solidFill>
                <a:latin typeface="Roboto"/>
              </a:rPr>
              <a:t>Le porte logiche non sono commercializzate come singoli componenti, ma sotto forma di </a:t>
            </a:r>
            <a:r>
              <a:rPr lang="it-IT" b="1" dirty="0">
                <a:solidFill>
                  <a:srgbClr val="666666"/>
                </a:solidFill>
                <a:latin typeface="Roboto"/>
              </a:rPr>
              <a:t>circuiti integrati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.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E65E43-8B49-4B47-A6D7-FFC26AB1438D}"/>
              </a:ext>
            </a:extLst>
          </p:cNvPr>
          <p:cNvSpPr txBox="1"/>
          <p:nvPr/>
        </p:nvSpPr>
        <p:spPr>
          <a:xfrm>
            <a:off x="1077238" y="2380108"/>
            <a:ext cx="60939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0" i="0" dirty="0">
                <a:solidFill>
                  <a:srgbClr val="666666"/>
                </a:solidFill>
                <a:effectLst/>
                <a:latin typeface="Roboto"/>
              </a:rPr>
              <a:t>Un </a:t>
            </a:r>
            <a:r>
              <a:rPr lang="it-IT" b="1" i="0" dirty="0">
                <a:solidFill>
                  <a:srgbClr val="666666"/>
                </a:solidFill>
                <a:effectLst/>
                <a:latin typeface="Roboto"/>
              </a:rPr>
              <a:t>circuito integrato</a:t>
            </a:r>
            <a:r>
              <a:rPr lang="it-IT" b="0" i="0" dirty="0">
                <a:solidFill>
                  <a:srgbClr val="666666"/>
                </a:solidFill>
                <a:effectLst/>
                <a:latin typeface="Roboto"/>
              </a:rPr>
              <a:t> o </a:t>
            </a:r>
            <a:r>
              <a:rPr lang="it-IT" b="1" i="0" dirty="0">
                <a:solidFill>
                  <a:srgbClr val="666666"/>
                </a:solidFill>
                <a:effectLst/>
                <a:latin typeface="Roboto"/>
              </a:rPr>
              <a:t>IC</a:t>
            </a:r>
            <a:r>
              <a:rPr lang="it-IT" b="0" i="0" dirty="0">
                <a:solidFill>
                  <a:srgbClr val="666666"/>
                </a:solidFill>
                <a:effectLst/>
                <a:latin typeface="Roboto"/>
              </a:rPr>
              <a:t> (da </a:t>
            </a:r>
            <a:r>
              <a:rPr lang="it-IT" b="0" i="0" dirty="0" err="1">
                <a:solidFill>
                  <a:srgbClr val="666666"/>
                </a:solidFill>
                <a:effectLst/>
                <a:latin typeface="Roboto"/>
              </a:rPr>
              <a:t>Integrated</a:t>
            </a:r>
            <a:r>
              <a:rPr lang="it-IT" b="0" i="0" dirty="0">
                <a:solidFill>
                  <a:srgbClr val="666666"/>
                </a:solidFill>
                <a:effectLst/>
                <a:latin typeface="Roboto"/>
              </a:rPr>
              <a:t> Circuit) detto anche </a:t>
            </a:r>
            <a:r>
              <a:rPr lang="it-IT" b="1" dirty="0">
                <a:solidFill>
                  <a:srgbClr val="666666"/>
                </a:solidFill>
                <a:latin typeface="Roboto"/>
              </a:rPr>
              <a:t>chip</a:t>
            </a:r>
            <a:r>
              <a:rPr lang="it-IT" b="0" i="0" dirty="0">
                <a:solidFill>
                  <a:srgbClr val="666666"/>
                </a:solidFill>
                <a:effectLst/>
                <a:latin typeface="Roboto"/>
              </a:rPr>
              <a:t>, è un dispositivo elettronico 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contenente spesso migliaia di componenti singoli, quali transistor, diodi, resistenze etc.</a:t>
            </a:r>
            <a:r>
              <a:rPr lang="it-IT" b="0" i="0" dirty="0">
                <a:solidFill>
                  <a:srgbClr val="666666"/>
                </a:solidFill>
                <a:effectLst/>
                <a:latin typeface="Roboto"/>
              </a:rPr>
              <a:t> contenuti all'interno di una singola piastrina di materiale semiconduttore, solitamente silicio.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FA19644-69FE-4056-8AFD-B9263178D191}"/>
              </a:ext>
            </a:extLst>
          </p:cNvPr>
          <p:cNvSpPr txBox="1"/>
          <p:nvPr/>
        </p:nvSpPr>
        <p:spPr>
          <a:xfrm>
            <a:off x="1077237" y="3928150"/>
            <a:ext cx="60939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666666"/>
                </a:solidFill>
                <a:latin typeface="Roboto"/>
              </a:rPr>
              <a:t>il chip viene incapsulato in un contenitore, di solito di materiale plastico, detto </a:t>
            </a:r>
            <a:r>
              <a:rPr lang="it-IT" b="1" dirty="0">
                <a:solidFill>
                  <a:srgbClr val="666666"/>
                </a:solidFill>
                <a:latin typeface="Roboto"/>
              </a:rPr>
              <a:t>package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. Dal package spuntano i terminali metallici di connessione del circuito detti </a:t>
            </a:r>
            <a:r>
              <a:rPr lang="it-IT" b="1" dirty="0">
                <a:solidFill>
                  <a:srgbClr val="666666"/>
                </a:solidFill>
                <a:latin typeface="Roboto"/>
              </a:rPr>
              <a:t>piedini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 o </a:t>
            </a:r>
            <a:r>
              <a:rPr lang="it-IT" b="1" dirty="0">
                <a:solidFill>
                  <a:srgbClr val="666666"/>
                </a:solidFill>
                <a:latin typeface="Roboto"/>
              </a:rPr>
              <a:t>pin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. </a:t>
            </a:r>
            <a:endParaRPr lang="it-IT" dirty="0"/>
          </a:p>
        </p:txBody>
      </p:sp>
      <p:pic>
        <p:nvPicPr>
          <p:cNvPr id="2050" name="Picture 2" descr="HW: circuiti integrati">
            <a:extLst>
              <a:ext uri="{FF2B5EF4-FFF2-40B4-BE49-F238E27FC236}">
                <a16:creationId xmlns:a16="http://schemas.microsoft.com/office/drawing/2014/main" id="{D73B558E-DF9E-453E-B692-A338493A6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463" y="2271992"/>
            <a:ext cx="3960866" cy="2768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B1D7556-351F-48EE-B843-6176EB34EC86}"/>
              </a:ext>
            </a:extLst>
          </p:cNvPr>
          <p:cNvSpPr txBox="1"/>
          <p:nvPr/>
        </p:nvSpPr>
        <p:spPr>
          <a:xfrm>
            <a:off x="1077237" y="5284438"/>
            <a:ext cx="1038407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666666"/>
                </a:solidFill>
                <a:latin typeface="Roboto"/>
              </a:rPr>
              <a:t>Il tipo di package più usato per le porte logiche è il </a:t>
            </a:r>
            <a:r>
              <a:rPr lang="it-IT" sz="2000" b="1" dirty="0">
                <a:solidFill>
                  <a:srgbClr val="666666"/>
                </a:solidFill>
                <a:latin typeface="Roboto"/>
              </a:rPr>
              <a:t>DIP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 (Dual In-Line Package), il quale presenta 14 pin suddivisi in due file di 7 sui due lati del contenitore.</a:t>
            </a:r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98815E1-74AA-4811-B913-85ACB992B2C3}"/>
              </a:ext>
            </a:extLst>
          </p:cNvPr>
          <p:cNvSpPr txBox="1"/>
          <p:nvPr/>
        </p:nvSpPr>
        <p:spPr>
          <a:xfrm>
            <a:off x="10551843" y="3882692"/>
            <a:ext cx="1460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PIN</a:t>
            </a:r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15589956-F8DA-4899-B60B-322B88F358EC}"/>
              </a:ext>
            </a:extLst>
          </p:cNvPr>
          <p:cNvCxnSpPr>
            <a:cxnSpLocks/>
          </p:cNvCxnSpPr>
          <p:nvPr/>
        </p:nvCxnSpPr>
        <p:spPr>
          <a:xfrm>
            <a:off x="7922956" y="2756368"/>
            <a:ext cx="1188037" cy="307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7892080-56BE-4FA7-91D0-3B7FE9909EED}"/>
              </a:ext>
            </a:extLst>
          </p:cNvPr>
          <p:cNvSpPr txBox="1"/>
          <p:nvPr/>
        </p:nvSpPr>
        <p:spPr>
          <a:xfrm>
            <a:off x="7335799" y="2450839"/>
            <a:ext cx="117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Chip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4CCF977D-F75A-4481-AB52-2F918E79617C}"/>
              </a:ext>
            </a:extLst>
          </p:cNvPr>
          <p:cNvCxnSpPr>
            <a:cxnSpLocks/>
          </p:cNvCxnSpPr>
          <p:nvPr/>
        </p:nvCxnSpPr>
        <p:spPr>
          <a:xfrm flipH="1">
            <a:off x="9110993" y="4252024"/>
            <a:ext cx="1636599" cy="542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72AE604B-772B-41D7-A61E-4D9A42C9C379}"/>
              </a:ext>
            </a:extLst>
          </p:cNvPr>
          <p:cNvSpPr txBox="1"/>
          <p:nvPr/>
        </p:nvSpPr>
        <p:spPr>
          <a:xfrm>
            <a:off x="10153573" y="2254341"/>
            <a:ext cx="11880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666666"/>
                </a:solidFill>
                <a:latin typeface="Roboto"/>
              </a:rPr>
              <a:t>Package</a:t>
            </a:r>
            <a:endParaRPr lang="it-IT" dirty="0"/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768085C6-0400-491E-B708-5B402C177A6E}"/>
              </a:ext>
            </a:extLst>
          </p:cNvPr>
          <p:cNvCxnSpPr>
            <a:cxnSpLocks/>
          </p:cNvCxnSpPr>
          <p:nvPr/>
        </p:nvCxnSpPr>
        <p:spPr>
          <a:xfrm flipH="1">
            <a:off x="10396603" y="2623673"/>
            <a:ext cx="357850" cy="132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465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656E3F44-F3CD-43CC-B7C4-6ABBD19B2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988" y="551369"/>
            <a:ext cx="8911687" cy="1280890"/>
          </a:xfrm>
        </p:spPr>
        <p:txBody>
          <a:bodyPr/>
          <a:lstStyle/>
          <a:p>
            <a:r>
              <a:rPr lang="it-IT" dirty="0"/>
              <a:t>Le famiglie logiche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16435D-C1CF-47E4-8652-4F607CAE5199}"/>
              </a:ext>
            </a:extLst>
          </p:cNvPr>
          <p:cNvSpPr txBox="1"/>
          <p:nvPr/>
        </p:nvSpPr>
        <p:spPr>
          <a:xfrm>
            <a:off x="949055" y="730149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7C64E55-91F9-4CD1-9398-3EFA2CB296FA}"/>
              </a:ext>
            </a:extLst>
          </p:cNvPr>
          <p:cNvSpPr txBox="1"/>
          <p:nvPr/>
        </p:nvSpPr>
        <p:spPr>
          <a:xfrm>
            <a:off x="362856" y="1514078"/>
            <a:ext cx="11408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666666"/>
                </a:solidFill>
                <a:latin typeface="Roboto"/>
              </a:rPr>
              <a:t>Una </a:t>
            </a:r>
            <a:r>
              <a:rPr lang="it-IT" b="1" dirty="0">
                <a:solidFill>
                  <a:srgbClr val="666666"/>
                </a:solidFill>
                <a:latin typeface="Roboto"/>
              </a:rPr>
              <a:t>famiglia logica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 (</a:t>
            </a:r>
            <a:r>
              <a:rPr lang="it-IT" dirty="0" err="1">
                <a:solidFill>
                  <a:srgbClr val="666666"/>
                </a:solidFill>
                <a:latin typeface="Roboto"/>
              </a:rPr>
              <a:t>logic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 family) è un gruppo di integrati digitali realizzati con le stesse tecnologie e compatibili elettricamente fra loro.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CCC3C3B-D80A-4F71-A28E-F94D305EF78F}"/>
              </a:ext>
            </a:extLst>
          </p:cNvPr>
          <p:cNvSpPr txBox="1"/>
          <p:nvPr/>
        </p:nvSpPr>
        <p:spPr>
          <a:xfrm>
            <a:off x="362856" y="2237790"/>
            <a:ext cx="11408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666666"/>
                </a:solidFill>
                <a:latin typeface="Roboto"/>
              </a:rPr>
              <a:t>Tra le famiglie logiche più diffuse vi è la </a:t>
            </a:r>
            <a:r>
              <a:rPr lang="it-IT" b="1" dirty="0">
                <a:solidFill>
                  <a:srgbClr val="666666"/>
                </a:solidFill>
                <a:latin typeface="Roboto"/>
              </a:rPr>
              <a:t>TTL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 (Transistor </a:t>
            </a:r>
            <a:r>
              <a:rPr lang="it-IT" dirty="0" err="1">
                <a:solidFill>
                  <a:srgbClr val="666666"/>
                </a:solidFill>
                <a:latin typeface="Roboto"/>
              </a:rPr>
              <a:t>Transistor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 </a:t>
            </a:r>
            <a:r>
              <a:rPr lang="it-IT" dirty="0" err="1">
                <a:solidFill>
                  <a:srgbClr val="666666"/>
                </a:solidFill>
                <a:latin typeface="Roboto"/>
              </a:rPr>
              <a:t>Logic</a:t>
            </a:r>
            <a:r>
              <a:rPr lang="it-IT" dirty="0">
                <a:solidFill>
                  <a:srgbClr val="666666"/>
                </a:solidFill>
                <a:latin typeface="Roboto"/>
              </a:rPr>
              <a:t>), a sua volta suddivisa in diverse sottofamiglie.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1CBD5CD-826E-4948-8597-18170B9E26A0}"/>
              </a:ext>
            </a:extLst>
          </p:cNvPr>
          <p:cNvSpPr txBox="1"/>
          <p:nvPr/>
        </p:nvSpPr>
        <p:spPr>
          <a:xfrm>
            <a:off x="362856" y="2904994"/>
            <a:ext cx="115388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666666"/>
                </a:solidFill>
                <a:latin typeface="Roboto"/>
              </a:rPr>
              <a:t>Gli integrati della famiglia TTL sono contraddistinti dalla sigla 74 (o 54 per la serie militare) seguita da altre due cifre che identificano il tipo di integrato.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DF8D6C6-78AF-4DDF-87E4-2960BF303CA5}"/>
              </a:ext>
            </a:extLst>
          </p:cNvPr>
          <p:cNvSpPr txBox="1"/>
          <p:nvPr/>
        </p:nvSpPr>
        <p:spPr>
          <a:xfrm>
            <a:off x="2141988" y="3949562"/>
            <a:ext cx="272251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4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74LS08</a:t>
            </a:r>
            <a:endParaRPr lang="it-IT" sz="48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4195854-7BE7-4D3D-842C-1A9CE521C35E}"/>
              </a:ext>
            </a:extLst>
          </p:cNvPr>
          <p:cNvSpPr txBox="1"/>
          <p:nvPr/>
        </p:nvSpPr>
        <p:spPr>
          <a:xfrm>
            <a:off x="5524664" y="4060663"/>
            <a:ext cx="23565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L’IC implementa 4 porte </a:t>
            </a:r>
            <a:r>
              <a:rPr lang="it-IT" dirty="0">
                <a:solidFill>
                  <a:srgbClr val="000000"/>
                </a:solidFill>
                <a:latin typeface="verdana" panose="020B0604030504040204" pitchFamily="34" charset="0"/>
              </a:rPr>
              <a:t>logiche AND (</a:t>
            </a:r>
            <a:r>
              <a:rPr lang="it-IT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quadruplo AND) </a:t>
            </a:r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2BE7E39-C3A3-4EF2-956E-981092A8515B}"/>
              </a:ext>
            </a:extLst>
          </p:cNvPr>
          <p:cNvSpPr txBox="1"/>
          <p:nvPr/>
        </p:nvSpPr>
        <p:spPr>
          <a:xfrm>
            <a:off x="-9208" y="5700400"/>
            <a:ext cx="70249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Low Power </a:t>
            </a:r>
            <a:r>
              <a:rPr lang="it-IT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Schottky</a:t>
            </a:r>
            <a:r>
              <a:rPr lang="it-IT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TTL a bassa potenza e lenta velocità di commutazione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C00A224-A883-4C35-8C62-043CCFA096CF}"/>
              </a:ext>
            </a:extLst>
          </p:cNvPr>
          <p:cNvSpPr txBox="1"/>
          <p:nvPr/>
        </p:nvSpPr>
        <p:spPr>
          <a:xfrm>
            <a:off x="206309" y="4930502"/>
            <a:ext cx="20887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famiglia TTL</a:t>
            </a:r>
            <a:endParaRPr lang="it-IT" dirty="0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DD0002B-BEEE-4CC8-80A5-2AE5C8D52D6B}"/>
              </a:ext>
            </a:extLst>
          </p:cNvPr>
          <p:cNvCxnSpPr>
            <a:cxnSpLocks/>
          </p:cNvCxnSpPr>
          <p:nvPr/>
        </p:nvCxnSpPr>
        <p:spPr>
          <a:xfrm>
            <a:off x="3870035" y="4678961"/>
            <a:ext cx="62411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E1871822-0B8A-4070-817B-C40EAF6E9836}"/>
              </a:ext>
            </a:extLst>
          </p:cNvPr>
          <p:cNvCxnSpPr>
            <a:cxnSpLocks/>
          </p:cNvCxnSpPr>
          <p:nvPr/>
        </p:nvCxnSpPr>
        <p:spPr>
          <a:xfrm flipV="1">
            <a:off x="4682835" y="4365060"/>
            <a:ext cx="841828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F3874D7-6EE2-4292-9800-CA8B6DC3E9B1}"/>
              </a:ext>
            </a:extLst>
          </p:cNvPr>
          <p:cNvCxnSpPr>
            <a:cxnSpLocks/>
          </p:cNvCxnSpPr>
          <p:nvPr/>
        </p:nvCxnSpPr>
        <p:spPr>
          <a:xfrm>
            <a:off x="3108033" y="4657193"/>
            <a:ext cx="62411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27B258C-08FB-450F-8809-085DDF012A75}"/>
              </a:ext>
            </a:extLst>
          </p:cNvPr>
          <p:cNvCxnSpPr>
            <a:cxnSpLocks/>
          </p:cNvCxnSpPr>
          <p:nvPr/>
        </p:nvCxnSpPr>
        <p:spPr>
          <a:xfrm flipV="1">
            <a:off x="3459703" y="4808593"/>
            <a:ext cx="0" cy="657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8E731F26-817D-4545-99C3-C252F13DFB2E}"/>
              </a:ext>
            </a:extLst>
          </p:cNvPr>
          <p:cNvCxnSpPr>
            <a:cxnSpLocks/>
          </p:cNvCxnSpPr>
          <p:nvPr/>
        </p:nvCxnSpPr>
        <p:spPr>
          <a:xfrm>
            <a:off x="2330431" y="4643493"/>
            <a:ext cx="62411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E3D1F31-85F9-4F65-BB8C-5B708BABC760}"/>
              </a:ext>
            </a:extLst>
          </p:cNvPr>
          <p:cNvCxnSpPr>
            <a:cxnSpLocks/>
          </p:cNvCxnSpPr>
          <p:nvPr/>
        </p:nvCxnSpPr>
        <p:spPr>
          <a:xfrm flipV="1">
            <a:off x="1836071" y="4780559"/>
            <a:ext cx="818969" cy="291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ella 59">
            <a:extLst>
              <a:ext uri="{FF2B5EF4-FFF2-40B4-BE49-F238E27FC236}">
                <a16:creationId xmlns:a16="http://schemas.microsoft.com/office/drawing/2014/main" id="{BD1ED1E7-9B5E-458B-AC2F-9BBCAD481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36290"/>
              </p:ext>
            </p:extLst>
          </p:nvPr>
        </p:nvGraphicFramePr>
        <p:xfrm>
          <a:off x="7981745" y="3525242"/>
          <a:ext cx="3740586" cy="2917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964">
                  <a:extLst>
                    <a:ext uri="{9D8B030D-6E8A-4147-A177-3AD203B41FA5}">
                      <a16:colId xmlns:a16="http://schemas.microsoft.com/office/drawing/2014/main" val="564177871"/>
                    </a:ext>
                  </a:extLst>
                </a:gridCol>
                <a:gridCol w="2872622">
                  <a:extLst>
                    <a:ext uri="{9D8B030D-6E8A-4147-A177-3AD203B41FA5}">
                      <a16:colId xmlns:a16="http://schemas.microsoft.com/office/drawing/2014/main" val="2615580717"/>
                    </a:ext>
                  </a:extLst>
                </a:gridCol>
              </a:tblGrid>
              <a:tr h="416786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Sigla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Descrizione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11467"/>
                  </a:ext>
                </a:extLst>
              </a:tr>
              <a:tr h="416786">
                <a:tc>
                  <a:txBody>
                    <a:bodyPr/>
                    <a:lstStyle/>
                    <a:p>
                      <a:r>
                        <a:rPr lang="it-IT" sz="1600"/>
                        <a:t>7400</a:t>
                      </a:r>
                    </a:p>
                  </a:txBody>
                  <a:tcPr marL="79310" marR="79310" marT="39655" marB="39655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4 NAND a 2 ingressi</a:t>
                      </a:r>
                    </a:p>
                  </a:txBody>
                  <a:tcPr marL="79310" marR="79310" marT="39655" marB="39655" anchor="ctr"/>
                </a:tc>
                <a:extLst>
                  <a:ext uri="{0D108BD9-81ED-4DB2-BD59-A6C34878D82A}">
                    <a16:rowId xmlns:a16="http://schemas.microsoft.com/office/drawing/2014/main" val="1691935413"/>
                  </a:ext>
                </a:extLst>
              </a:tr>
              <a:tr h="416786">
                <a:tc>
                  <a:txBody>
                    <a:bodyPr/>
                    <a:lstStyle/>
                    <a:p>
                      <a:r>
                        <a:rPr lang="it-IT" sz="1600"/>
                        <a:t>7402</a:t>
                      </a:r>
                    </a:p>
                  </a:txBody>
                  <a:tcPr marL="79310" marR="79310" marT="39655" marB="39655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4 NOR a 2 ingressi</a:t>
                      </a:r>
                    </a:p>
                  </a:txBody>
                  <a:tcPr marL="79310" marR="79310" marT="39655" marB="39655" anchor="ctr"/>
                </a:tc>
                <a:extLst>
                  <a:ext uri="{0D108BD9-81ED-4DB2-BD59-A6C34878D82A}">
                    <a16:rowId xmlns:a16="http://schemas.microsoft.com/office/drawing/2014/main" val="2983730427"/>
                  </a:ext>
                </a:extLst>
              </a:tr>
              <a:tr h="416786">
                <a:tc>
                  <a:txBody>
                    <a:bodyPr/>
                    <a:lstStyle/>
                    <a:p>
                      <a:r>
                        <a:rPr lang="it-IT" sz="1600"/>
                        <a:t>7404</a:t>
                      </a:r>
                    </a:p>
                  </a:txBody>
                  <a:tcPr marL="79310" marR="79310" marT="39655" marB="39655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6 NOT</a:t>
                      </a:r>
                    </a:p>
                  </a:txBody>
                  <a:tcPr marL="79310" marR="79310" marT="39655" marB="39655" anchor="ctr"/>
                </a:tc>
                <a:extLst>
                  <a:ext uri="{0D108BD9-81ED-4DB2-BD59-A6C34878D82A}">
                    <a16:rowId xmlns:a16="http://schemas.microsoft.com/office/drawing/2014/main" val="2917245785"/>
                  </a:ext>
                </a:extLst>
              </a:tr>
              <a:tr h="416786">
                <a:tc>
                  <a:txBody>
                    <a:bodyPr/>
                    <a:lstStyle/>
                    <a:p>
                      <a:r>
                        <a:rPr lang="it-IT" sz="1600"/>
                        <a:t>7408</a:t>
                      </a:r>
                    </a:p>
                  </a:txBody>
                  <a:tcPr marL="79310" marR="79310" marT="39655" marB="39655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4 AND a 2 ingressi</a:t>
                      </a:r>
                    </a:p>
                  </a:txBody>
                  <a:tcPr marL="79310" marR="79310" marT="39655" marB="39655" anchor="ctr"/>
                </a:tc>
                <a:extLst>
                  <a:ext uri="{0D108BD9-81ED-4DB2-BD59-A6C34878D82A}">
                    <a16:rowId xmlns:a16="http://schemas.microsoft.com/office/drawing/2014/main" val="2984009229"/>
                  </a:ext>
                </a:extLst>
              </a:tr>
              <a:tr h="416786">
                <a:tc>
                  <a:txBody>
                    <a:bodyPr/>
                    <a:lstStyle/>
                    <a:p>
                      <a:r>
                        <a:rPr lang="it-IT" sz="1600"/>
                        <a:t>7432</a:t>
                      </a:r>
                    </a:p>
                  </a:txBody>
                  <a:tcPr marL="79310" marR="79310" marT="39655" marB="39655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4 OR a 2 ingressi</a:t>
                      </a:r>
                    </a:p>
                  </a:txBody>
                  <a:tcPr marL="79310" marR="79310" marT="39655" marB="39655" anchor="ctr"/>
                </a:tc>
                <a:extLst>
                  <a:ext uri="{0D108BD9-81ED-4DB2-BD59-A6C34878D82A}">
                    <a16:rowId xmlns:a16="http://schemas.microsoft.com/office/drawing/2014/main" val="1559458855"/>
                  </a:ext>
                </a:extLst>
              </a:tr>
              <a:tr h="416786">
                <a:tc>
                  <a:txBody>
                    <a:bodyPr/>
                    <a:lstStyle/>
                    <a:p>
                      <a:r>
                        <a:rPr lang="it-IT" sz="1600" dirty="0"/>
                        <a:t>74386</a:t>
                      </a:r>
                    </a:p>
                  </a:txBody>
                  <a:tcPr marL="79310" marR="79310" marT="39655" marB="39655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4 XOR a 2 ingressi</a:t>
                      </a:r>
                    </a:p>
                  </a:txBody>
                  <a:tcPr marL="79310" marR="79310" marT="39655" marB="39655" anchor="ctr"/>
                </a:tc>
                <a:extLst>
                  <a:ext uri="{0D108BD9-81ED-4DB2-BD59-A6C34878D82A}">
                    <a16:rowId xmlns:a16="http://schemas.microsoft.com/office/drawing/2014/main" val="640489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88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/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AB042B-0387-4AD9-934C-7F3F67C88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678" y="533314"/>
            <a:ext cx="8911687" cy="1280890"/>
          </a:xfrm>
        </p:spPr>
        <p:txBody>
          <a:bodyPr/>
          <a:lstStyle/>
          <a:p>
            <a:r>
              <a:rPr lang="it-IT" dirty="0"/>
              <a:t>Porta 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278B48-E602-46EB-BAAF-242B201A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4735" y="1126866"/>
            <a:ext cx="8915400" cy="409184"/>
          </a:xfrm>
        </p:spPr>
        <p:txBody>
          <a:bodyPr/>
          <a:lstStyle/>
          <a:p>
            <a:r>
              <a:rPr lang="it-IT" dirty="0"/>
              <a:t>Si consideri il seguente circuito elettrico: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D76E9A5-3A59-4DCA-A1AB-3898F00ABAB4}"/>
              </a:ext>
            </a:extLst>
          </p:cNvPr>
          <p:cNvSpPr txBox="1"/>
          <p:nvPr/>
        </p:nvSpPr>
        <p:spPr>
          <a:xfrm>
            <a:off x="798743" y="705097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28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AF4E6F0-2FE9-479B-811B-C0B6F95D9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628" y="1472452"/>
            <a:ext cx="3329510" cy="409729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BD9990A-C9F4-4C22-8594-E1F62B0B52A6}"/>
              </a:ext>
            </a:extLst>
          </p:cNvPr>
          <p:cNvSpPr txBox="1"/>
          <p:nvPr/>
        </p:nvSpPr>
        <p:spPr>
          <a:xfrm>
            <a:off x="1216596" y="5798347"/>
            <a:ext cx="6277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La lampadina si accenderà solo quando uno dei due interruttori o entrambi saranno chiusi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56D79DCA-02E7-4A21-9D03-88F224154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965" y="1790068"/>
            <a:ext cx="2381250" cy="1257300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11150BA-BB6C-41BA-8F90-3186CA27F29F}"/>
              </a:ext>
            </a:extLst>
          </p:cNvPr>
          <p:cNvSpPr txBox="1"/>
          <p:nvPr/>
        </p:nvSpPr>
        <p:spPr>
          <a:xfrm>
            <a:off x="5146965" y="1480004"/>
            <a:ext cx="2242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Simbolo Gate OR</a:t>
            </a:r>
          </a:p>
        </p:txBody>
      </p:sp>
      <p:graphicFrame>
        <p:nvGraphicFramePr>
          <p:cNvPr id="13" name="Tabella 13">
            <a:extLst>
              <a:ext uri="{FF2B5EF4-FFF2-40B4-BE49-F238E27FC236}">
                <a16:creationId xmlns:a16="http://schemas.microsoft.com/office/drawing/2014/main" id="{D7B7FD1F-1C9D-4B99-8792-536524E35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155966"/>
              </p:ext>
            </p:extLst>
          </p:nvPr>
        </p:nvGraphicFramePr>
        <p:xfrm>
          <a:off x="4964112" y="3243435"/>
          <a:ext cx="2780781" cy="232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927">
                  <a:extLst>
                    <a:ext uri="{9D8B030D-6E8A-4147-A177-3AD203B41FA5}">
                      <a16:colId xmlns:a16="http://schemas.microsoft.com/office/drawing/2014/main" val="227478576"/>
                    </a:ext>
                  </a:extLst>
                </a:gridCol>
                <a:gridCol w="926927">
                  <a:extLst>
                    <a:ext uri="{9D8B030D-6E8A-4147-A177-3AD203B41FA5}">
                      <a16:colId xmlns:a16="http://schemas.microsoft.com/office/drawing/2014/main" val="4231566805"/>
                    </a:ext>
                  </a:extLst>
                </a:gridCol>
                <a:gridCol w="926927">
                  <a:extLst>
                    <a:ext uri="{9D8B030D-6E8A-4147-A177-3AD203B41FA5}">
                      <a16:colId xmlns:a16="http://schemas.microsoft.com/office/drawing/2014/main" val="257813441"/>
                    </a:ext>
                  </a:extLst>
                </a:gridCol>
              </a:tblGrid>
              <a:tr h="36337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A+B=Y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116194"/>
                  </a:ext>
                </a:extLst>
              </a:tr>
              <a:tr h="490137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035905"/>
                  </a:ext>
                </a:extLst>
              </a:tr>
              <a:tr h="490137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595952"/>
                  </a:ext>
                </a:extLst>
              </a:tr>
              <a:tr h="490137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54390"/>
                  </a:ext>
                </a:extLst>
              </a:tr>
              <a:tr h="490137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960776"/>
                  </a:ext>
                </a:extLst>
              </a:tr>
            </a:tbl>
          </a:graphicData>
        </a:graphic>
      </p:graphicFrame>
      <p:pic>
        <p:nvPicPr>
          <p:cNvPr id="2050" name="Picture 2" descr="SGS T74LS32B1 T74ls32 IC Integrated Circuit 14pin - Pcs for sale online |  eBay">
            <a:extLst>
              <a:ext uri="{FF2B5EF4-FFF2-40B4-BE49-F238E27FC236}">
                <a16:creationId xmlns:a16="http://schemas.microsoft.com/office/drawing/2014/main" id="{29534975-E6B8-413C-B6B2-B3FB95571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297" y="2268059"/>
            <a:ext cx="3151340" cy="189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99B716B-310E-4E48-845E-6B8783986092}"/>
              </a:ext>
            </a:extLst>
          </p:cNvPr>
          <p:cNvSpPr txBox="1"/>
          <p:nvPr/>
        </p:nvSpPr>
        <p:spPr>
          <a:xfrm>
            <a:off x="8115436" y="1447707"/>
            <a:ext cx="3151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Circuito integrato</a:t>
            </a:r>
          </a:p>
          <a:p>
            <a:pPr algn="ctr"/>
            <a:r>
              <a:rPr lang="it-IT" b="1" dirty="0"/>
              <a:t>IC- 74LS32 OR GATE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D163B424-61B6-42E1-A461-BF9E17C3BA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1298" y="4158863"/>
            <a:ext cx="3151339" cy="20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14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E33ABB-8117-4DBA-8951-EECA7ED6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629" y="599058"/>
            <a:ext cx="8911687" cy="1280890"/>
          </a:xfrm>
        </p:spPr>
        <p:txBody>
          <a:bodyPr/>
          <a:lstStyle/>
          <a:p>
            <a:r>
              <a:rPr lang="it-IT" dirty="0"/>
              <a:t>Le proposizioni semplici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8EBC0-4646-40ED-AC27-FF96B79F7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636" y="1540189"/>
            <a:ext cx="10731090" cy="583078"/>
          </a:xfrm>
        </p:spPr>
        <p:txBody>
          <a:bodyPr/>
          <a:lstStyle/>
          <a:p>
            <a:pPr algn="just"/>
            <a:r>
              <a:rPr lang="it-IT" b="1" dirty="0"/>
              <a:t>Definizione 1</a:t>
            </a:r>
            <a:r>
              <a:rPr lang="it-IT" dirty="0"/>
              <a:t> </a:t>
            </a:r>
            <a:r>
              <a:rPr lang="it-IT" i="1" dirty="0"/>
              <a:t>Si definisce </a:t>
            </a:r>
            <a:r>
              <a:rPr lang="it-IT" b="1" i="1" dirty="0"/>
              <a:t>proposizione </a:t>
            </a:r>
            <a:r>
              <a:rPr lang="it-IT" i="1" dirty="0"/>
              <a:t>ogni espressione linguistica che può dirsi vera o falsa.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1D543EA-5AA5-4814-B92C-D928EB6AFDAF}"/>
              </a:ext>
            </a:extLst>
          </p:cNvPr>
          <p:cNvSpPr txBox="1"/>
          <p:nvPr/>
        </p:nvSpPr>
        <p:spPr>
          <a:xfrm>
            <a:off x="1057636" y="702682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E546753A-7B75-4931-9252-112BA4F37C44}"/>
              </a:ext>
            </a:extLst>
          </p:cNvPr>
          <p:cNvSpPr txBox="1">
            <a:spLocks/>
          </p:cNvSpPr>
          <p:nvPr/>
        </p:nvSpPr>
        <p:spPr>
          <a:xfrm>
            <a:off x="1057636" y="2352647"/>
            <a:ext cx="10604481" cy="1210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b="1" dirty="0"/>
              <a:t>Definizione 2</a:t>
            </a:r>
            <a:r>
              <a:rPr lang="it-IT" dirty="0"/>
              <a:t> </a:t>
            </a:r>
            <a:r>
              <a:rPr lang="it-IT" i="1" dirty="0"/>
              <a:t>SI definisce </a:t>
            </a:r>
            <a:r>
              <a:rPr lang="it-IT" b="1" i="1" dirty="0"/>
              <a:t>proposizione semplice o atomica </a:t>
            </a:r>
            <a:r>
              <a:rPr lang="it-IT" i="1" dirty="0"/>
              <a:t>ogni proposizione che non contiene al suo interno una parte che sia a sua volta una proposizione, in caso contrario la proposizione si definisce </a:t>
            </a:r>
            <a:r>
              <a:rPr lang="it-IT" b="1" i="1" dirty="0"/>
              <a:t>complessa o composta</a:t>
            </a:r>
            <a:r>
              <a:rPr lang="it-IT" i="1" dirty="0"/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E6543B-DBD7-4748-858E-E325C904E5F1}"/>
              </a:ext>
            </a:extLst>
          </p:cNvPr>
          <p:cNvSpPr txBox="1"/>
          <p:nvPr/>
        </p:nvSpPr>
        <p:spPr>
          <a:xfrm>
            <a:off x="1145997" y="3455528"/>
            <a:ext cx="10516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proposizioni  semplici possono essere di due tipi:</a:t>
            </a:r>
          </a:p>
          <a:p>
            <a:endParaRPr lang="it-IT" dirty="0"/>
          </a:p>
          <a:p>
            <a:pPr algn="just"/>
            <a:r>
              <a:rPr lang="it-IT" dirty="0"/>
              <a:t>Nelle </a:t>
            </a:r>
            <a:r>
              <a:rPr lang="it-IT" b="1" dirty="0"/>
              <a:t>proposizioni semplici del primo tipo </a:t>
            </a:r>
            <a:r>
              <a:rPr lang="it-IT" dirty="0"/>
              <a:t>si predica una determinata proprietà  ad un soggetto o si afferma che tra due individui sussiste una relazione binaria.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3CDE320-1A4D-4DB8-97B3-45854994C3F2}"/>
              </a:ext>
            </a:extLst>
          </p:cNvPr>
          <p:cNvSpPr txBox="1"/>
          <p:nvPr/>
        </p:nvSpPr>
        <p:spPr>
          <a:xfrm>
            <a:off x="2066589" y="4890383"/>
            <a:ext cx="36738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Esempio 1° caso</a:t>
            </a:r>
          </a:p>
          <a:p>
            <a:endParaRPr lang="it-I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Arianna è siciliana;</a:t>
            </a:r>
          </a:p>
          <a:p>
            <a:endParaRPr lang="it-IT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Giovanni sta passeggiando;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9B464C9-A77A-4C3D-BC91-B456C2FBB0A2}"/>
              </a:ext>
            </a:extLst>
          </p:cNvPr>
          <p:cNvSpPr txBox="1"/>
          <p:nvPr/>
        </p:nvSpPr>
        <p:spPr>
          <a:xfrm>
            <a:off x="6699644" y="4890383"/>
            <a:ext cx="40532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Esempio 2° caso</a:t>
            </a:r>
          </a:p>
          <a:p>
            <a:endParaRPr lang="it-I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Giovanna ama Roberto;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Monza ha più abitanti di Roma;</a:t>
            </a:r>
          </a:p>
        </p:txBody>
      </p:sp>
    </p:spTree>
    <p:extLst>
      <p:ext uri="{BB962C8B-B14F-4D97-AF65-F5344CB8AC3E}">
        <p14:creationId xmlns:p14="http://schemas.microsoft.com/office/powerpoint/2010/main" val="28575580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0635B-D36F-4E7B-BB92-71965468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527" y="451793"/>
            <a:ext cx="8911687" cy="1280890"/>
          </a:xfrm>
        </p:spPr>
        <p:txBody>
          <a:bodyPr/>
          <a:lstStyle/>
          <a:p>
            <a:r>
              <a:rPr lang="it-IT" dirty="0"/>
              <a:t>Porta AND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84A033C-4B9A-46D1-8753-55E909509B13}"/>
              </a:ext>
            </a:extLst>
          </p:cNvPr>
          <p:cNvSpPr txBox="1"/>
          <p:nvPr/>
        </p:nvSpPr>
        <p:spPr>
          <a:xfrm>
            <a:off x="924003" y="715208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4BA2146-DA0D-4E1F-ACAB-9B56C2F68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4735" y="1126866"/>
            <a:ext cx="8915400" cy="409184"/>
          </a:xfrm>
        </p:spPr>
        <p:txBody>
          <a:bodyPr/>
          <a:lstStyle/>
          <a:p>
            <a:r>
              <a:rPr lang="it-IT" dirty="0"/>
              <a:t>Si consideri il seguente circuito elettrico: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364E8F-5CDE-4E36-964B-EED2E97397BE}"/>
              </a:ext>
            </a:extLst>
          </p:cNvPr>
          <p:cNvSpPr txBox="1"/>
          <p:nvPr/>
        </p:nvSpPr>
        <p:spPr>
          <a:xfrm>
            <a:off x="1216596" y="6035682"/>
            <a:ext cx="6277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La lampadina si accenderà solo quando entrambi gli interruttori saranno chiusi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27EC89D-3380-4E7F-A4AD-6055B70B9E7B}"/>
              </a:ext>
            </a:extLst>
          </p:cNvPr>
          <p:cNvSpPr txBox="1"/>
          <p:nvPr/>
        </p:nvSpPr>
        <p:spPr>
          <a:xfrm>
            <a:off x="4812559" y="1668223"/>
            <a:ext cx="268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Simbolo Gate AND</a:t>
            </a:r>
          </a:p>
        </p:txBody>
      </p:sp>
      <p:graphicFrame>
        <p:nvGraphicFramePr>
          <p:cNvPr id="10" name="Tabella 13">
            <a:extLst>
              <a:ext uri="{FF2B5EF4-FFF2-40B4-BE49-F238E27FC236}">
                <a16:creationId xmlns:a16="http://schemas.microsoft.com/office/drawing/2014/main" id="{8FE56A59-ADB6-4660-A26E-273B12C54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486903"/>
              </p:ext>
            </p:extLst>
          </p:nvPr>
        </p:nvGraphicFramePr>
        <p:xfrm>
          <a:off x="4699959" y="3429000"/>
          <a:ext cx="3338658" cy="232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886">
                  <a:extLst>
                    <a:ext uri="{9D8B030D-6E8A-4147-A177-3AD203B41FA5}">
                      <a16:colId xmlns:a16="http://schemas.microsoft.com/office/drawing/2014/main" val="227478576"/>
                    </a:ext>
                  </a:extLst>
                </a:gridCol>
                <a:gridCol w="1112886">
                  <a:extLst>
                    <a:ext uri="{9D8B030D-6E8A-4147-A177-3AD203B41FA5}">
                      <a16:colId xmlns:a16="http://schemas.microsoft.com/office/drawing/2014/main" val="4231566805"/>
                    </a:ext>
                  </a:extLst>
                </a:gridCol>
                <a:gridCol w="1112886">
                  <a:extLst>
                    <a:ext uri="{9D8B030D-6E8A-4147-A177-3AD203B41FA5}">
                      <a16:colId xmlns:a16="http://schemas.microsoft.com/office/drawing/2014/main" val="257813441"/>
                    </a:ext>
                  </a:extLst>
                </a:gridCol>
              </a:tblGrid>
              <a:tr h="36337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 x B=Y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116194"/>
                  </a:ext>
                </a:extLst>
              </a:tr>
              <a:tr h="490137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035905"/>
                  </a:ext>
                </a:extLst>
              </a:tr>
              <a:tr h="490137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595952"/>
                  </a:ext>
                </a:extLst>
              </a:tr>
              <a:tr h="490137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54390"/>
                  </a:ext>
                </a:extLst>
              </a:tr>
              <a:tr h="490137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960776"/>
                  </a:ext>
                </a:extLst>
              </a:tr>
            </a:tbl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56209E3-0116-4B85-83C0-E43BD3B82AD6}"/>
              </a:ext>
            </a:extLst>
          </p:cNvPr>
          <p:cNvSpPr txBox="1"/>
          <p:nvPr/>
        </p:nvSpPr>
        <p:spPr>
          <a:xfrm>
            <a:off x="8281084" y="1206558"/>
            <a:ext cx="3151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IC- 74LS09 QUAD 2-INPUT AND GATE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FE3DBF27-399E-4726-8FC7-73F9DE7E0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32" y="1494389"/>
            <a:ext cx="3566207" cy="4527313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FB4085FB-0C18-41EE-987C-91BAD1D5D6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591" y="2116406"/>
            <a:ext cx="2780341" cy="1109894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F44D28C-54DE-49D4-843D-7281EB760F41}"/>
              </a:ext>
            </a:extLst>
          </p:cNvPr>
          <p:cNvSpPr txBox="1"/>
          <p:nvPr/>
        </p:nvSpPr>
        <p:spPr>
          <a:xfrm>
            <a:off x="8281084" y="612714"/>
            <a:ext cx="298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Circuito integrato</a:t>
            </a:r>
          </a:p>
        </p:txBody>
      </p:sp>
      <p:pic>
        <p:nvPicPr>
          <p:cNvPr id="3074" name="Picture 2" descr="INTEGRATO SN 74LS08 - Quad 2-Input AND Gates | eBay">
            <a:extLst>
              <a:ext uri="{FF2B5EF4-FFF2-40B4-BE49-F238E27FC236}">
                <a16:creationId xmlns:a16="http://schemas.microsoft.com/office/drawing/2014/main" id="{7A56DDE6-BFC2-4579-B76E-A5270C91C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050" y="1491319"/>
            <a:ext cx="3514285" cy="3514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9193B0EA-9B87-4B55-B1E2-886EEA810D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6563" y="4427434"/>
            <a:ext cx="3514286" cy="2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54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9" grpId="0"/>
      <p:bldP spid="12" grpId="0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0635B-D36F-4E7B-BB92-71965468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20608"/>
            <a:ext cx="8911687" cy="1280890"/>
          </a:xfrm>
        </p:spPr>
        <p:txBody>
          <a:bodyPr/>
          <a:lstStyle/>
          <a:p>
            <a:r>
              <a:rPr lang="it-IT" dirty="0"/>
              <a:t>Porta NOT</a:t>
            </a:r>
            <a:br>
              <a:rPr lang="it-IT" dirty="0"/>
            </a:b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84A033C-4B9A-46D1-8753-55E909509B13}"/>
              </a:ext>
            </a:extLst>
          </p:cNvPr>
          <p:cNvSpPr txBox="1"/>
          <p:nvPr/>
        </p:nvSpPr>
        <p:spPr>
          <a:xfrm>
            <a:off x="924003" y="715208"/>
            <a:ext cx="55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4BA2146-DA0D-4E1F-ACAB-9B56C2F68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699" y="1214435"/>
            <a:ext cx="8915400" cy="409184"/>
          </a:xfrm>
        </p:spPr>
        <p:txBody>
          <a:bodyPr/>
          <a:lstStyle/>
          <a:p>
            <a:r>
              <a:rPr lang="it-IT" dirty="0"/>
              <a:t>Si consideri il seguente circuito elettrico: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27EC89D-3380-4E7F-A4AD-6055B70B9E7B}"/>
              </a:ext>
            </a:extLst>
          </p:cNvPr>
          <p:cNvSpPr txBox="1"/>
          <p:nvPr/>
        </p:nvSpPr>
        <p:spPr>
          <a:xfrm>
            <a:off x="5010199" y="4789116"/>
            <a:ext cx="268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Simbolo Gate NOT</a:t>
            </a:r>
          </a:p>
        </p:txBody>
      </p:sp>
      <p:graphicFrame>
        <p:nvGraphicFramePr>
          <p:cNvPr id="10" name="Tabella 13">
            <a:extLst>
              <a:ext uri="{FF2B5EF4-FFF2-40B4-BE49-F238E27FC236}">
                <a16:creationId xmlns:a16="http://schemas.microsoft.com/office/drawing/2014/main" id="{8FE56A59-ADB6-4660-A26E-273B12C54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381607"/>
              </p:ext>
            </p:extLst>
          </p:nvPr>
        </p:nvGraphicFramePr>
        <p:xfrm>
          <a:off x="5036949" y="2907803"/>
          <a:ext cx="2535822" cy="1576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265">
                  <a:extLst>
                    <a:ext uri="{9D8B030D-6E8A-4147-A177-3AD203B41FA5}">
                      <a16:colId xmlns:a16="http://schemas.microsoft.com/office/drawing/2014/main" val="227478576"/>
                    </a:ext>
                  </a:extLst>
                </a:gridCol>
                <a:gridCol w="1251557">
                  <a:extLst>
                    <a:ext uri="{9D8B030D-6E8A-4147-A177-3AD203B41FA5}">
                      <a16:colId xmlns:a16="http://schemas.microsoft.com/office/drawing/2014/main" val="4231566805"/>
                    </a:ext>
                  </a:extLst>
                </a:gridCol>
              </a:tblGrid>
              <a:tr h="46613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1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endParaRPr lang="it-IT" sz="21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116194"/>
                  </a:ext>
                </a:extLst>
              </a:tr>
              <a:tr h="555236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035905"/>
                  </a:ext>
                </a:extLst>
              </a:tr>
              <a:tr h="555236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595952"/>
                  </a:ext>
                </a:extLst>
              </a:tr>
            </a:tbl>
          </a:graphicData>
        </a:graphic>
      </p:graphicFrame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F44D28C-54DE-49D4-843D-7281EB760F41}"/>
              </a:ext>
            </a:extLst>
          </p:cNvPr>
          <p:cNvSpPr txBox="1"/>
          <p:nvPr/>
        </p:nvSpPr>
        <p:spPr>
          <a:xfrm>
            <a:off x="8275800" y="843692"/>
            <a:ext cx="298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Circuito integrato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C48D731-0181-4B8A-A0E0-A9A27509A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35" y="1623619"/>
            <a:ext cx="3686175" cy="4762500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1CDBEF3-B05E-4037-9D4C-DF38E8B360DB}"/>
              </a:ext>
            </a:extLst>
          </p:cNvPr>
          <p:cNvSpPr txBox="1"/>
          <p:nvPr/>
        </p:nvSpPr>
        <p:spPr>
          <a:xfrm>
            <a:off x="4547718" y="1699552"/>
            <a:ext cx="3514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La lampadina si accenderà solo quando il commutatore complementare è aperto (circuito chiuso)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6B2282E1-760D-4529-A41E-4145BEF34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191" y="5158448"/>
            <a:ext cx="2535822" cy="1232551"/>
          </a:xfrm>
          <a:prstGeom prst="rect">
            <a:avLst/>
          </a:prstGeom>
        </p:spPr>
      </p:pic>
      <p:pic>
        <p:nvPicPr>
          <p:cNvPr id="1028" name="Picture 4" descr="Buy IC 7404 - NOT Gate Online In India. Hyderabad">
            <a:extLst>
              <a:ext uri="{FF2B5EF4-FFF2-40B4-BE49-F238E27FC236}">
                <a16:creationId xmlns:a16="http://schemas.microsoft.com/office/drawing/2014/main" id="{3BA8E5F7-F462-4A24-AC99-DCCA37815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062" y="1529992"/>
            <a:ext cx="3514285" cy="3514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72D3B391-483B-406C-A71C-5BF739D738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7062" y="4471552"/>
            <a:ext cx="3505936" cy="2344026"/>
          </a:xfrm>
          <a:prstGeom prst="rect">
            <a:avLst/>
          </a:prstGeom>
        </p:spPr>
      </p:pic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88728AE9-FCA3-45AE-88F9-6FFECE3971E9}"/>
              </a:ext>
            </a:extLst>
          </p:cNvPr>
          <p:cNvSpPr txBox="1"/>
          <p:nvPr/>
        </p:nvSpPr>
        <p:spPr>
          <a:xfrm>
            <a:off x="8275800" y="1254203"/>
            <a:ext cx="3151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IC- 74LS04 QUAD 2-INPUT AND GATE</a:t>
            </a:r>
          </a:p>
        </p:txBody>
      </p:sp>
    </p:spTree>
    <p:extLst>
      <p:ext uri="{BB962C8B-B14F-4D97-AF65-F5344CB8AC3E}">
        <p14:creationId xmlns:p14="http://schemas.microsoft.com/office/powerpoint/2010/main" val="351228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/>
      <p:bldP spid="18" grpId="0"/>
      <p:bldP spid="16" grpId="0"/>
      <p:bldP spid="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BC82B5-901E-4C94-98FF-9F4CEC678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275" y="1356986"/>
            <a:ext cx="8915400" cy="3777622"/>
          </a:xfrm>
        </p:spPr>
        <p:txBody>
          <a:bodyPr>
            <a:normAutofit fontScale="92500" lnSpcReduction="20000"/>
          </a:bodyPr>
          <a:lstStyle/>
          <a:p>
            <a:endParaRPr lang="it-IT" dirty="0"/>
          </a:p>
          <a:p>
            <a:r>
              <a:rPr lang="it-IT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http://www.elemania.altervista.org/digitale/circuiti/circ6.html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  <a:p>
            <a:r>
              <a:rPr lang="it-IT" dirty="0"/>
              <a:t>A.A.V.V. </a:t>
            </a:r>
            <a:r>
              <a:rPr lang="it-IT" i="1" dirty="0"/>
              <a:t>Il pensiero e la </a:t>
            </a:r>
            <a:r>
              <a:rPr lang="it-IT" i="1" err="1"/>
              <a:t>meraviglia</a:t>
            </a:r>
            <a:r>
              <a:rPr lang="it-IT" i="1"/>
              <a:t>, </a:t>
            </a:r>
            <a:r>
              <a:rPr lang="it-IT"/>
              <a:t>Zanichelli, 2020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Lipschutz</a:t>
            </a:r>
            <a:r>
              <a:rPr lang="it-IT" dirty="0"/>
              <a:t> Seymour, </a:t>
            </a:r>
            <a:r>
              <a:rPr lang="it-IT" i="1" dirty="0"/>
              <a:t>Matematica di base per il calcolatore</a:t>
            </a:r>
            <a:r>
              <a:rPr lang="it-IT" dirty="0"/>
              <a:t>, Fabbri- Bompiani - Sonzogno, 1984</a:t>
            </a:r>
          </a:p>
          <a:p>
            <a:endParaRPr lang="it-IT" dirty="0"/>
          </a:p>
          <a:p>
            <a:r>
              <a:rPr lang="it-IT" i="1" dirty="0"/>
              <a:t>Low Power </a:t>
            </a:r>
            <a:r>
              <a:rPr lang="it-IT" i="1" dirty="0" err="1"/>
              <a:t>Schottky</a:t>
            </a:r>
            <a:r>
              <a:rPr lang="it-IT" i="1" dirty="0"/>
              <a:t> TTL Ics, </a:t>
            </a:r>
            <a:r>
              <a:rPr lang="it-IT" i="1" dirty="0" err="1"/>
              <a:t>Databook</a:t>
            </a:r>
            <a:r>
              <a:rPr lang="it-IT" i="1" dirty="0"/>
              <a:t>, SGS - Thompson</a:t>
            </a:r>
            <a:r>
              <a:rPr lang="it-IT" dirty="0"/>
              <a:t>, 1991</a:t>
            </a:r>
          </a:p>
          <a:p>
            <a:endParaRPr lang="it-IT" dirty="0"/>
          </a:p>
          <a:p>
            <a:r>
              <a:rPr lang="it-IT" dirty="0"/>
              <a:t>Palladino Dario, </a:t>
            </a:r>
            <a:r>
              <a:rPr lang="it-IT" i="1" dirty="0"/>
              <a:t>Corso di Logica</a:t>
            </a:r>
            <a:r>
              <a:rPr lang="it-IT" dirty="0"/>
              <a:t>, Carocci Editore, 2020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C3DBCC-1C4D-4381-9B34-2BA51D758F96}"/>
              </a:ext>
            </a:extLst>
          </p:cNvPr>
          <p:cNvSpPr txBox="1"/>
          <p:nvPr/>
        </p:nvSpPr>
        <p:spPr>
          <a:xfrm>
            <a:off x="285175" y="715209"/>
            <a:ext cx="1531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Credits</a:t>
            </a:r>
          </a:p>
        </p:txBody>
      </p:sp>
    </p:spTree>
    <p:extLst>
      <p:ext uri="{BB962C8B-B14F-4D97-AF65-F5344CB8AC3E}">
        <p14:creationId xmlns:p14="http://schemas.microsoft.com/office/powerpoint/2010/main" val="3637280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F305C72-8769-4E0F-B31D-F4B1C9DC9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2583CFC-05A3-4743-9A2E-7C2095B8D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9A751892-92F2-4CB4-BCAB-6D0AAF8F1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5934046E-4D7C-4AA6-8633-29944553F1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6" name="Freeform 13">
              <a:extLst>
                <a:ext uri="{FF2B5EF4-FFF2-40B4-BE49-F238E27FC236}">
                  <a16:creationId xmlns:a16="http://schemas.microsoft.com/office/drawing/2014/main" id="{421462AB-19D6-42DB-A850-F35B82C7B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4">
              <a:extLst>
                <a:ext uri="{FF2B5EF4-FFF2-40B4-BE49-F238E27FC236}">
                  <a16:creationId xmlns:a16="http://schemas.microsoft.com/office/drawing/2014/main" id="{208D8C07-9637-45D3-9E40-7C5C40077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883C90A1-D75A-4818-9F01-B4BF19D74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8808F87B-C4B8-4084-BD89-E41A1A44E7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E7FC0B23-1372-4455-98CE-E0FC7FF99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D14B79DD-45AC-487C-B361-0312B3C85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CDA09C7F-7AF3-4B6C-BC42-92780A682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FF7EBDD4-71BF-4FAF-B00B-444F9AE20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AF5E4290-F8B0-440E-A418-613A1552D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FF0BF04A-FCC8-42BF-AD17-10F0ACB44D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506F0A57-55BB-457C-9C8C-3DEE71009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88" name="Freeform 27">
              <a:extLst>
                <a:ext uri="{FF2B5EF4-FFF2-40B4-BE49-F238E27FC236}">
                  <a16:creationId xmlns:a16="http://schemas.microsoft.com/office/drawing/2014/main" id="{60DB408E-A426-4658-B39D-0BBF09463E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28">
              <a:extLst>
                <a:ext uri="{FF2B5EF4-FFF2-40B4-BE49-F238E27FC236}">
                  <a16:creationId xmlns:a16="http://schemas.microsoft.com/office/drawing/2014/main" id="{BEFFABCA-CAA4-45E4-A7D4-DB3D2C864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29">
              <a:extLst>
                <a:ext uri="{FF2B5EF4-FFF2-40B4-BE49-F238E27FC236}">
                  <a16:creationId xmlns:a16="http://schemas.microsoft.com/office/drawing/2014/main" id="{99494AF8-97E4-4473-AA6E-B4AB127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0">
              <a:extLst>
                <a:ext uri="{FF2B5EF4-FFF2-40B4-BE49-F238E27FC236}">
                  <a16:creationId xmlns:a16="http://schemas.microsoft.com/office/drawing/2014/main" id="{D05C67DC-0E54-4C69-90BE-8374C7E97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1">
              <a:extLst>
                <a:ext uri="{FF2B5EF4-FFF2-40B4-BE49-F238E27FC236}">
                  <a16:creationId xmlns:a16="http://schemas.microsoft.com/office/drawing/2014/main" id="{B2B38B94-E895-4324-B699-EEF28E052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2">
              <a:extLst>
                <a:ext uri="{FF2B5EF4-FFF2-40B4-BE49-F238E27FC236}">
                  <a16:creationId xmlns:a16="http://schemas.microsoft.com/office/drawing/2014/main" id="{41E77CC3-723C-4C87-A1BA-D8E35B8017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3">
              <a:extLst>
                <a:ext uri="{FF2B5EF4-FFF2-40B4-BE49-F238E27FC236}">
                  <a16:creationId xmlns:a16="http://schemas.microsoft.com/office/drawing/2014/main" id="{CC5757E8-4CBE-4EA3-98AF-96361C9183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4">
              <a:extLst>
                <a:ext uri="{FF2B5EF4-FFF2-40B4-BE49-F238E27FC236}">
                  <a16:creationId xmlns:a16="http://schemas.microsoft.com/office/drawing/2014/main" id="{51E4772B-9FB7-4AC7-B352-C44489167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5">
              <a:extLst>
                <a:ext uri="{FF2B5EF4-FFF2-40B4-BE49-F238E27FC236}">
                  <a16:creationId xmlns:a16="http://schemas.microsoft.com/office/drawing/2014/main" id="{7F853444-696F-4B42-8C91-1F6EDD53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6">
              <a:extLst>
                <a:ext uri="{FF2B5EF4-FFF2-40B4-BE49-F238E27FC236}">
                  <a16:creationId xmlns:a16="http://schemas.microsoft.com/office/drawing/2014/main" id="{CD1A3085-30B0-496B-B9D3-55280769A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37">
              <a:extLst>
                <a:ext uri="{FF2B5EF4-FFF2-40B4-BE49-F238E27FC236}">
                  <a16:creationId xmlns:a16="http://schemas.microsoft.com/office/drawing/2014/main" id="{1B2519D7-F51F-4583-9B50-41B493C14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8">
              <a:extLst>
                <a:ext uri="{FF2B5EF4-FFF2-40B4-BE49-F238E27FC236}">
                  <a16:creationId xmlns:a16="http://schemas.microsoft.com/office/drawing/2014/main" id="{6E1141E0-4F4D-4B40-BDB5-B2DD0FAEB3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796EAEF5-3E1A-46F8-8D1F-01D6E8E8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563" y="455717"/>
            <a:ext cx="5525365" cy="1280890"/>
          </a:xfrm>
        </p:spPr>
        <p:txBody>
          <a:bodyPr>
            <a:normAutofit/>
          </a:bodyPr>
          <a:lstStyle/>
          <a:p>
            <a:r>
              <a:rPr lang="it-IT" dirty="0"/>
              <a:t>Proposizioni n-arie e del secondo tipo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5E0C91A-3F1D-43D7-9AB4-5D0A17D5C4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" name="Freeform 11">
            <a:extLst>
              <a:ext uri="{FF2B5EF4-FFF2-40B4-BE49-F238E27FC236}">
                <a16:creationId xmlns:a16="http://schemas.microsoft.com/office/drawing/2014/main" id="{3A6C27A1-A438-4EC6-93BF-EC26F29BB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098" name="Picture 2" descr="Come i social media influenzano le relazioni umane - Iumob">
            <a:extLst>
              <a:ext uri="{FF2B5EF4-FFF2-40B4-BE49-F238E27FC236}">
                <a16:creationId xmlns:a16="http://schemas.microsoft.com/office/drawing/2014/main" id="{B4CBD229-AE8C-444E-9837-0D4404923F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79" r="40654" b="2"/>
          <a:stretch/>
        </p:blipFill>
        <p:spPr bwMode="auto">
          <a:xfrm>
            <a:off x="-1554" y="1731"/>
            <a:ext cx="46749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07F93-9CD0-4EBC-96FB-803B131E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592" y="1843536"/>
            <a:ext cx="7200337" cy="127823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Esistono proposizioni del primo tipo che coinvolgono più individui ovvero </a:t>
            </a:r>
            <a:r>
              <a:rPr lang="it-IT" b="1" dirty="0"/>
              <a:t>proposizioni n-arie</a:t>
            </a:r>
            <a:r>
              <a:rPr lang="it-IT" i="1" dirty="0"/>
              <a:t>  </a:t>
            </a:r>
            <a:r>
              <a:rPr lang="it-IT" dirty="0"/>
              <a:t>queste  sono vere se l’individuo ha la proprietà che gli viene attribuita oppure se tra gli individui sussiste la relazione che gli viene attribuita.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513CF50-C22B-4065-BD1B-AA8190945F4F}"/>
              </a:ext>
            </a:extLst>
          </p:cNvPr>
          <p:cNvSpPr txBox="1"/>
          <p:nvPr/>
        </p:nvSpPr>
        <p:spPr>
          <a:xfrm>
            <a:off x="1057636" y="702682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400" b="1" dirty="0">
                <a:solidFill>
                  <a:schemeClr val="bg1"/>
                </a:solidFill>
              </a:rPr>
              <a:t>3</a:t>
            </a:r>
            <a:endParaRPr lang="it-IT" sz="2400" b="1">
              <a:solidFill>
                <a:schemeClr val="bg1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316AD47-7C58-43FC-959C-569E2FB821C6}"/>
              </a:ext>
            </a:extLst>
          </p:cNvPr>
          <p:cNvSpPr txBox="1"/>
          <p:nvPr/>
        </p:nvSpPr>
        <p:spPr>
          <a:xfrm>
            <a:off x="5307628" y="3096522"/>
            <a:ext cx="37337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b="1" dirty="0"/>
              <a:t>Esempi</a:t>
            </a:r>
            <a:r>
              <a:rPr lang="it-IT" i="1" dirty="0"/>
              <a:t>:  </a:t>
            </a:r>
          </a:p>
          <a:p>
            <a:pPr>
              <a:spcAft>
                <a:spcPts val="600"/>
              </a:spcAft>
            </a:pPr>
            <a:r>
              <a:rPr lang="it-IT" i="1" dirty="0"/>
              <a:t>- Paolo è figlio di Nicola e Lucia</a:t>
            </a:r>
          </a:p>
          <a:p>
            <a:pPr>
              <a:spcAft>
                <a:spcPts val="600"/>
              </a:spcAft>
            </a:pPr>
            <a:r>
              <a:rPr lang="it-IT" i="1" dirty="0"/>
              <a:t>- Anna va a Levanto con Enrico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ACD73707-1D3D-49B0-8303-EF14EEAE05BC}"/>
              </a:ext>
            </a:extLst>
          </p:cNvPr>
          <p:cNvSpPr txBox="1">
            <a:spLocks/>
          </p:cNvSpPr>
          <p:nvPr/>
        </p:nvSpPr>
        <p:spPr>
          <a:xfrm>
            <a:off x="5031189" y="4413430"/>
            <a:ext cx="6935911" cy="1152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/>
              <a:t>Le </a:t>
            </a:r>
            <a:r>
              <a:rPr lang="it-IT" b="1" dirty="0"/>
              <a:t>proposizioni di secondo tipo  </a:t>
            </a:r>
            <a:r>
              <a:rPr lang="it-IT" dirty="0"/>
              <a:t>sono quelle proposizioni in cui figurano espressioni come </a:t>
            </a:r>
            <a:r>
              <a:rPr lang="it-IT" i="1" dirty="0"/>
              <a:t>‘’Tutti’’, ‘’Vi è’’, ‘’Ogni’’, ‘’Esiste un’’, ‘’Almeno un’’, </a:t>
            </a:r>
            <a:r>
              <a:rPr lang="it-IT" dirty="0"/>
              <a:t> dette </a:t>
            </a:r>
            <a:r>
              <a:rPr lang="it-IT" b="1" dirty="0"/>
              <a:t>quantificatori.</a:t>
            </a:r>
            <a:endParaRPr lang="it-IT" b="1" i="1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12ECFDF-FEA6-4AB1-BCE1-0396E4CED9CE}"/>
              </a:ext>
            </a:extLst>
          </p:cNvPr>
          <p:cNvSpPr txBox="1"/>
          <p:nvPr/>
        </p:nvSpPr>
        <p:spPr>
          <a:xfrm>
            <a:off x="5391022" y="5589040"/>
            <a:ext cx="6555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dirty="0"/>
              <a:t>Il termine </a:t>
            </a:r>
            <a:r>
              <a:rPr lang="it-IT" b="1" dirty="0"/>
              <a:t>quantificatori </a:t>
            </a:r>
            <a:r>
              <a:rPr lang="it-IT" dirty="0"/>
              <a:t>deriva dal fatto che si tratta di espressioni relative alla quantità di individui che hanno una proprietà o entrano in relazione con altri.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5FFF54F-553F-44EC-ABDC-BE2D867ED411}"/>
              </a:ext>
            </a:extLst>
          </p:cNvPr>
          <p:cNvSpPr txBox="1"/>
          <p:nvPr/>
        </p:nvSpPr>
        <p:spPr>
          <a:xfrm>
            <a:off x="5725769" y="742538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633909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9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F081E-6201-42D2-A5F8-D4C83DCB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583" y="572718"/>
            <a:ext cx="8911687" cy="823320"/>
          </a:xfrm>
        </p:spPr>
        <p:txBody>
          <a:bodyPr/>
          <a:lstStyle/>
          <a:p>
            <a:r>
              <a:rPr lang="it-IT" dirty="0"/>
              <a:t>I quantificatori</a:t>
            </a:r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3E4A6641-450E-4343-95CB-C429429DD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931767"/>
              </p:ext>
            </p:extLst>
          </p:nvPr>
        </p:nvGraphicFramePr>
        <p:xfrm>
          <a:off x="1659987" y="2344447"/>
          <a:ext cx="1033975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5828">
                  <a:extLst>
                    <a:ext uri="{9D8B030D-6E8A-4147-A177-3AD203B41FA5}">
                      <a16:colId xmlns:a16="http://schemas.microsoft.com/office/drawing/2014/main" val="819925744"/>
                    </a:ext>
                  </a:extLst>
                </a:gridCol>
                <a:gridCol w="6253926">
                  <a:extLst>
                    <a:ext uri="{9D8B030D-6E8A-4147-A177-3AD203B41FA5}">
                      <a16:colId xmlns:a16="http://schemas.microsoft.com/office/drawing/2014/main" val="585786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1" dirty="0">
                          <a:solidFill>
                            <a:schemeClr val="tx1"/>
                          </a:solidFill>
                        </a:rPr>
                        <a:t>Vi è 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un genovese alto più di due metri;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Esiste</a:t>
                      </a:r>
                      <a:r>
                        <a:rPr lang="it-IT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almeno un individuo che ha la proprietà di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 essere genovese </a:t>
                      </a: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e di 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essere alto più di due metri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94837"/>
                  </a:ext>
                </a:extLst>
              </a:tr>
            </a:tbl>
          </a:graphicData>
        </a:graphic>
      </p:graphicFrame>
      <p:graphicFrame>
        <p:nvGraphicFramePr>
          <p:cNvPr id="13" name="Tabella 13">
            <a:extLst>
              <a:ext uri="{FF2B5EF4-FFF2-40B4-BE49-F238E27FC236}">
                <a16:creationId xmlns:a16="http://schemas.microsoft.com/office/drawing/2014/main" id="{5BC3383C-6181-4D15-97B5-7D1476CA1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00784"/>
              </p:ext>
            </p:extLst>
          </p:nvPr>
        </p:nvGraphicFramePr>
        <p:xfrm>
          <a:off x="1659711" y="1305950"/>
          <a:ext cx="1034572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367">
                  <a:extLst>
                    <a:ext uri="{9D8B030D-6E8A-4147-A177-3AD203B41FA5}">
                      <a16:colId xmlns:a16="http://schemas.microsoft.com/office/drawing/2014/main" val="3999820166"/>
                    </a:ext>
                  </a:extLst>
                </a:gridCol>
                <a:gridCol w="6202353">
                  <a:extLst>
                    <a:ext uri="{9D8B030D-6E8A-4147-A177-3AD203B41FA5}">
                      <a16:colId xmlns:a16="http://schemas.microsoft.com/office/drawing/2014/main" val="264564130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Esempi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59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i="1" dirty="0"/>
                        <a:t>Tutti</a:t>
                      </a:r>
                      <a:r>
                        <a:rPr lang="it-IT" i="1" dirty="0"/>
                        <a:t> gli uomini sono mortali;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/>
                        <a:t>Tutti</a:t>
                      </a:r>
                      <a:r>
                        <a:rPr lang="it-IT" dirty="0"/>
                        <a:t> gli individui che hanno la proprietà di</a:t>
                      </a:r>
                      <a:r>
                        <a:rPr lang="it-IT" i="1" dirty="0"/>
                        <a:t> essere un uomo </a:t>
                      </a:r>
                      <a:r>
                        <a:rPr lang="it-IT" dirty="0"/>
                        <a:t>hanno anche la proprietà di </a:t>
                      </a:r>
                      <a:r>
                        <a:rPr lang="it-IT" i="1" dirty="0"/>
                        <a:t>essere mortale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65587"/>
                  </a:ext>
                </a:extLst>
              </a:tr>
            </a:tbl>
          </a:graphicData>
        </a:graphic>
      </p:graphicFrame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46C6B584-15A9-43DF-BDFA-4908B8F6B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013339"/>
              </p:ext>
            </p:extLst>
          </p:nvPr>
        </p:nvGraphicFramePr>
        <p:xfrm>
          <a:off x="1659987" y="2972367"/>
          <a:ext cx="1033975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5828">
                  <a:extLst>
                    <a:ext uri="{9D8B030D-6E8A-4147-A177-3AD203B41FA5}">
                      <a16:colId xmlns:a16="http://schemas.microsoft.com/office/drawing/2014/main" val="819925744"/>
                    </a:ext>
                  </a:extLst>
                </a:gridCol>
                <a:gridCol w="6253926">
                  <a:extLst>
                    <a:ext uri="{9D8B030D-6E8A-4147-A177-3AD203B41FA5}">
                      <a16:colId xmlns:a16="http://schemas.microsoft.com/office/drawing/2014/main" val="585786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it-IT" b="1" i="1" dirty="0">
                          <a:solidFill>
                            <a:schemeClr val="tx1"/>
                          </a:solidFill>
                        </a:rPr>
                        <a:t>Ogni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 inglese è tifoso della Nazionale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Ogni individuo che ha la proprietà di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 essere inglese </a:t>
                      </a:r>
                      <a:r>
                        <a:rPr lang="it-IT" b="0" i="0" dirty="0">
                          <a:solidFill>
                            <a:schemeClr val="tx1"/>
                          </a:solidFill>
                        </a:rPr>
                        <a:t>ha anche quella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e di  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essere tifoso della Nazionale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956998"/>
                  </a:ext>
                </a:extLst>
              </a:tr>
            </a:tbl>
          </a:graphicData>
        </a:graphic>
      </p:graphicFrame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8D5ED743-1964-4794-B456-FF76FE0B0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858745"/>
              </p:ext>
            </p:extLst>
          </p:nvPr>
        </p:nvGraphicFramePr>
        <p:xfrm>
          <a:off x="1628952" y="3563213"/>
          <a:ext cx="1038535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847">
                  <a:extLst>
                    <a:ext uri="{9D8B030D-6E8A-4147-A177-3AD203B41FA5}">
                      <a16:colId xmlns:a16="http://schemas.microsoft.com/office/drawing/2014/main" val="819925744"/>
                    </a:ext>
                  </a:extLst>
                </a:gridCol>
                <a:gridCol w="6281505">
                  <a:extLst>
                    <a:ext uri="{9D8B030D-6E8A-4147-A177-3AD203B41FA5}">
                      <a16:colId xmlns:a16="http://schemas.microsoft.com/office/drawing/2014/main" val="585786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b="1" i="0" dirty="0">
                          <a:solidFill>
                            <a:schemeClr val="tx1"/>
                          </a:solidFill>
                        </a:rPr>
                        <a:t>Esiste</a:t>
                      </a:r>
                      <a:r>
                        <a:rPr lang="it-IT" b="0" i="0" dirty="0">
                          <a:solidFill>
                            <a:schemeClr val="tx1"/>
                          </a:solidFill>
                        </a:rPr>
                        <a:t> un lago salato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Vi è un individuo con entrambe le proprietà di 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essere un lago </a:t>
                      </a:r>
                      <a:r>
                        <a:rPr lang="it-IT" b="0" i="0" dirty="0">
                          <a:solidFill>
                            <a:schemeClr val="tx1"/>
                          </a:solidFill>
                        </a:rPr>
                        <a:t> e di 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essere salato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76954"/>
                  </a:ext>
                </a:extLst>
              </a:tr>
            </a:tbl>
          </a:graphicData>
        </a:graphic>
      </p:graphicFrame>
      <p:graphicFrame>
        <p:nvGraphicFramePr>
          <p:cNvPr id="17" name="Tabella 16">
            <a:extLst>
              <a:ext uri="{FF2B5EF4-FFF2-40B4-BE49-F238E27FC236}">
                <a16:creationId xmlns:a16="http://schemas.microsoft.com/office/drawing/2014/main" id="{98AD96AE-4C6C-4754-929E-B8A93B49E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13159"/>
              </p:ext>
            </p:extLst>
          </p:nvPr>
        </p:nvGraphicFramePr>
        <p:xfrm>
          <a:off x="1628952" y="4203293"/>
          <a:ext cx="1038535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847">
                  <a:extLst>
                    <a:ext uri="{9D8B030D-6E8A-4147-A177-3AD203B41FA5}">
                      <a16:colId xmlns:a16="http://schemas.microsoft.com/office/drawing/2014/main" val="2951820504"/>
                    </a:ext>
                  </a:extLst>
                </a:gridCol>
                <a:gridCol w="6281505">
                  <a:extLst>
                    <a:ext uri="{9D8B030D-6E8A-4147-A177-3AD203B41FA5}">
                      <a16:colId xmlns:a16="http://schemas.microsoft.com/office/drawing/2014/main" val="7198590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it-IT" b="1" dirty="0">
                          <a:solidFill>
                            <a:schemeClr val="tx1"/>
                          </a:solidFill>
                        </a:rPr>
                        <a:t>Ogni</a:t>
                      </a: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 studente universitario frequenta almeno un corso di logica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Per ogni individuo che ha la proprietà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i="0" dirty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 essere studente universitario </a:t>
                      </a:r>
                      <a:r>
                        <a:rPr lang="it-IT" b="0" i="0" dirty="0">
                          <a:solidFill>
                            <a:schemeClr val="tx1"/>
                          </a:solidFill>
                        </a:rPr>
                        <a:t>esiste almeno </a:t>
                      </a:r>
                      <a:r>
                        <a:rPr lang="it-IT" b="0" i="1" dirty="0">
                          <a:solidFill>
                            <a:schemeClr val="tx1"/>
                          </a:solidFill>
                        </a:rPr>
                        <a:t>un corso di logica </a:t>
                      </a:r>
                      <a:r>
                        <a:rPr lang="it-IT" b="0" i="0" dirty="0">
                          <a:solidFill>
                            <a:schemeClr val="tx1"/>
                          </a:solidFill>
                        </a:rPr>
                        <a:t>che frequenta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387418"/>
                  </a:ext>
                </a:extLst>
              </a:tr>
            </a:tbl>
          </a:graphicData>
        </a:graphic>
      </p:graphicFrame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5577B89-4631-474E-9E22-CFC1F47DE02A}"/>
              </a:ext>
            </a:extLst>
          </p:cNvPr>
          <p:cNvSpPr txBox="1"/>
          <p:nvPr/>
        </p:nvSpPr>
        <p:spPr>
          <a:xfrm>
            <a:off x="1057636" y="702682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F8CF7B3-D261-4B53-A054-8B0BBCA1A6BC}"/>
              </a:ext>
            </a:extLst>
          </p:cNvPr>
          <p:cNvSpPr txBox="1"/>
          <p:nvPr/>
        </p:nvSpPr>
        <p:spPr>
          <a:xfrm>
            <a:off x="1659711" y="5449636"/>
            <a:ext cx="103707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Pur esistendo nel linguaggio naturale una grande mole di quantificatori (</a:t>
            </a:r>
            <a:r>
              <a:rPr lang="it-IT" i="1" dirty="0"/>
              <a:t>quasi tutti, la maggior parte, pochi, più della metà, ecc.</a:t>
            </a:r>
            <a:r>
              <a:rPr lang="it-IT" dirty="0"/>
              <a:t>) gran parte delle inferenze è riducibile ai soli quantificatori </a:t>
            </a:r>
            <a:r>
              <a:rPr lang="it-IT" b="1" i="1" dirty="0"/>
              <a:t>per ogni </a:t>
            </a:r>
            <a:r>
              <a:rPr lang="it-IT" dirty="0"/>
              <a:t> ed </a:t>
            </a:r>
            <a:r>
              <a:rPr lang="it-IT" b="1" i="1" dirty="0"/>
              <a:t> esiste</a:t>
            </a:r>
          </a:p>
        </p:txBody>
      </p:sp>
    </p:spTree>
    <p:extLst>
      <p:ext uri="{BB962C8B-B14F-4D97-AF65-F5344CB8AC3E}">
        <p14:creationId xmlns:p14="http://schemas.microsoft.com/office/powerpoint/2010/main" val="36236927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E65896-981A-4FFE-BF83-B64DDF92C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499" y="1416147"/>
            <a:ext cx="10417415" cy="700752"/>
          </a:xfrm>
        </p:spPr>
        <p:txBody>
          <a:bodyPr/>
          <a:lstStyle/>
          <a:p>
            <a:pPr algn="just"/>
            <a:r>
              <a:rPr lang="it-IT" b="1" dirty="0"/>
              <a:t>Definizione 3  </a:t>
            </a:r>
            <a:r>
              <a:rPr lang="it-IT" i="1" dirty="0"/>
              <a:t>I due quantificatori ‘Per ogni’ ed ‘Esiste’ sono detti rispettivamente </a:t>
            </a:r>
            <a:r>
              <a:rPr lang="it-IT" b="1" i="1" dirty="0"/>
              <a:t>quantificatore universale </a:t>
            </a:r>
            <a:r>
              <a:rPr lang="it-IT" i="1" dirty="0"/>
              <a:t>e </a:t>
            </a:r>
            <a:r>
              <a:rPr lang="it-IT" b="1" i="1" dirty="0"/>
              <a:t>quantificatore esistenziale</a:t>
            </a:r>
            <a:r>
              <a:rPr lang="it-IT" i="1" dirty="0"/>
              <a:t>.</a:t>
            </a:r>
            <a:endParaRPr lang="it-IT" b="1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675C19D-BEA5-409A-B70E-13B0444B25DF}"/>
              </a:ext>
            </a:extLst>
          </p:cNvPr>
          <p:cNvSpPr txBox="1"/>
          <p:nvPr/>
        </p:nvSpPr>
        <p:spPr>
          <a:xfrm>
            <a:off x="1057636" y="702682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FA75A363-F668-49B3-A3C3-25A9D790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326" y="523791"/>
            <a:ext cx="8912225" cy="1281112"/>
          </a:xfrm>
        </p:spPr>
        <p:txBody>
          <a:bodyPr/>
          <a:lstStyle/>
          <a:p>
            <a:r>
              <a:rPr lang="it-IT" dirty="0"/>
              <a:t>I quantificatori universali e esistenziali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69C7126-2FDF-4CB6-9C55-52AB4C44FE05}"/>
              </a:ext>
            </a:extLst>
          </p:cNvPr>
          <p:cNvSpPr txBox="1"/>
          <p:nvPr/>
        </p:nvSpPr>
        <p:spPr>
          <a:xfrm>
            <a:off x="1528999" y="2159474"/>
            <a:ext cx="10031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Più specificatamente: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i="1" dirty="0"/>
              <a:t>‘per ogni x …‘ </a:t>
            </a:r>
            <a:r>
              <a:rPr lang="it-IT" dirty="0"/>
              <a:t>significa che </a:t>
            </a:r>
            <a:r>
              <a:rPr lang="it-IT" b="1" dirty="0"/>
              <a:t>tutti</a:t>
            </a:r>
            <a:r>
              <a:rPr lang="it-IT" dirty="0"/>
              <a:t> gli individui soddisfano una certa proprietà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i="1" dirty="0"/>
              <a:t>Esiste x…’ </a:t>
            </a:r>
            <a:r>
              <a:rPr lang="it-IT" dirty="0"/>
              <a:t>significa che </a:t>
            </a:r>
            <a:r>
              <a:rPr lang="it-IT" b="1" dirty="0"/>
              <a:t>vi è almeno </a:t>
            </a:r>
            <a:r>
              <a:rPr lang="it-IT" dirty="0"/>
              <a:t>un individuo che soddisfi una certa proprietà.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02405C1-9AAA-4617-AF84-A67EFB313E7A}"/>
              </a:ext>
            </a:extLst>
          </p:cNvPr>
          <p:cNvSpPr txBox="1"/>
          <p:nvPr/>
        </p:nvSpPr>
        <p:spPr>
          <a:xfrm>
            <a:off x="1477418" y="3281912"/>
            <a:ext cx="5130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/>
              <a:t>‘Tutti</a:t>
            </a:r>
            <a:r>
              <a:rPr lang="it-IT" i="1" dirty="0"/>
              <a:t> gli uomini sono mortali’    </a:t>
            </a:r>
            <a:r>
              <a:rPr lang="it-IT" dirty="0"/>
              <a:t>significa che</a:t>
            </a:r>
            <a:endParaRPr lang="it-IT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9BD2489-718B-4B0A-B12B-A528473F9B55}"/>
              </a:ext>
            </a:extLst>
          </p:cNvPr>
          <p:cNvSpPr txBox="1"/>
          <p:nvPr/>
        </p:nvSpPr>
        <p:spPr>
          <a:xfrm>
            <a:off x="6412914" y="3302210"/>
            <a:ext cx="5130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Per ogni x , se x è uomo allora x è mortale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EB52016-D4FA-4392-833B-F9B9CE11C743}"/>
              </a:ext>
            </a:extLst>
          </p:cNvPr>
          <p:cNvSpPr txBox="1"/>
          <p:nvPr/>
        </p:nvSpPr>
        <p:spPr>
          <a:xfrm>
            <a:off x="1465133" y="3759565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>
                <a:solidFill>
                  <a:schemeClr val="tx1"/>
                </a:solidFill>
              </a:rPr>
              <a:t>‘Vi è </a:t>
            </a:r>
            <a:r>
              <a:rPr lang="it-IT" b="0" i="1" dirty="0">
                <a:solidFill>
                  <a:schemeClr val="tx1"/>
                </a:solidFill>
              </a:rPr>
              <a:t>un genovese alto più di due metri’  </a:t>
            </a:r>
            <a:r>
              <a:rPr lang="it-IT" b="0" dirty="0">
                <a:solidFill>
                  <a:schemeClr val="tx1"/>
                </a:solidFill>
              </a:rPr>
              <a:t>significa che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AAFD4FE-BB9F-4382-8AEF-2BBB347EFEAB}"/>
              </a:ext>
            </a:extLst>
          </p:cNvPr>
          <p:cNvSpPr txBox="1"/>
          <p:nvPr/>
        </p:nvSpPr>
        <p:spPr>
          <a:xfrm>
            <a:off x="1577626" y="3775905"/>
            <a:ext cx="9783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‘                                                                                           Esiste un y, tale che y è genovese e y è alto più di due metri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737C3B2-7BCE-491F-9D0A-369CD9600BD0}"/>
              </a:ext>
            </a:extLst>
          </p:cNvPr>
          <p:cNvSpPr txBox="1"/>
          <p:nvPr/>
        </p:nvSpPr>
        <p:spPr>
          <a:xfrm>
            <a:off x="1465133" y="4410693"/>
            <a:ext cx="5907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it-IT" b="1" i="1" dirty="0">
                <a:solidFill>
                  <a:schemeClr val="tx1"/>
                </a:solidFill>
              </a:rPr>
              <a:t>‘Ogni</a:t>
            </a:r>
            <a:r>
              <a:rPr lang="it-IT" b="0" i="1" dirty="0">
                <a:solidFill>
                  <a:schemeClr val="tx1"/>
                </a:solidFill>
              </a:rPr>
              <a:t> inglese è tifoso della Nazionale’ </a:t>
            </a:r>
            <a:r>
              <a:rPr lang="it-IT" b="0" dirty="0">
                <a:solidFill>
                  <a:schemeClr val="tx1"/>
                </a:solidFill>
              </a:rPr>
              <a:t>significa che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CA417FE-94AA-4188-BF04-63B14925D6D2}"/>
              </a:ext>
            </a:extLst>
          </p:cNvPr>
          <p:cNvSpPr txBox="1"/>
          <p:nvPr/>
        </p:nvSpPr>
        <p:spPr>
          <a:xfrm>
            <a:off x="1528999" y="4431124"/>
            <a:ext cx="10098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  Per ogni z, se z è inglese allora fa il tifo per la Nazionale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5BA25D8-C9C1-422C-8447-4CF5B2F1C122}"/>
              </a:ext>
            </a:extLst>
          </p:cNvPr>
          <p:cNvSpPr txBox="1"/>
          <p:nvPr/>
        </p:nvSpPr>
        <p:spPr>
          <a:xfrm>
            <a:off x="1514997" y="5086343"/>
            <a:ext cx="4359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b="1" i="1" dirty="0">
                <a:solidFill>
                  <a:schemeClr val="tx1"/>
                </a:solidFill>
              </a:rPr>
              <a:t>‘Esiste</a:t>
            </a:r>
            <a:r>
              <a:rPr lang="it-IT" b="0" i="1" dirty="0">
                <a:solidFill>
                  <a:schemeClr val="tx1"/>
                </a:solidFill>
              </a:rPr>
              <a:t> un lago salato’</a:t>
            </a:r>
            <a:r>
              <a:rPr lang="it-IT" b="0" i="0" dirty="0">
                <a:solidFill>
                  <a:schemeClr val="tx1"/>
                </a:solidFill>
              </a:rPr>
              <a:t>  significa che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669FE37-D8E1-47FB-8A5A-E3CCFE701CF4}"/>
              </a:ext>
            </a:extLst>
          </p:cNvPr>
          <p:cNvSpPr txBox="1"/>
          <p:nvPr/>
        </p:nvSpPr>
        <p:spPr>
          <a:xfrm>
            <a:off x="5656523" y="5105938"/>
            <a:ext cx="5004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Esiste un x, tale che x è lago e x è salato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AB7A6FBA-E5FC-4E22-B2DC-3391C7D8A85B}"/>
              </a:ext>
            </a:extLst>
          </p:cNvPr>
          <p:cNvSpPr txBox="1"/>
          <p:nvPr/>
        </p:nvSpPr>
        <p:spPr>
          <a:xfrm>
            <a:off x="1514997" y="5455675"/>
            <a:ext cx="99907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it-IT" b="1" i="1" dirty="0">
                <a:solidFill>
                  <a:schemeClr val="tx1"/>
                </a:solidFill>
              </a:rPr>
              <a:t>‘Ogni</a:t>
            </a:r>
            <a:r>
              <a:rPr lang="it-IT" b="0" i="1" dirty="0">
                <a:solidFill>
                  <a:schemeClr val="tx1"/>
                </a:solidFill>
              </a:rPr>
              <a:t>  studente  universitario  frequenta  almeno  un  corso  di   logica’    </a:t>
            </a:r>
            <a:r>
              <a:rPr lang="it-IT" b="0" dirty="0">
                <a:solidFill>
                  <a:schemeClr val="tx1"/>
                </a:solidFill>
              </a:rPr>
              <a:t>significa   che</a:t>
            </a:r>
            <a:endParaRPr lang="it-IT" b="0" i="1" dirty="0">
              <a:solidFill>
                <a:schemeClr val="tx1"/>
              </a:solidFill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4044886-1426-4465-938F-2E37F352000B}"/>
              </a:ext>
            </a:extLst>
          </p:cNvPr>
          <p:cNvSpPr txBox="1"/>
          <p:nvPr/>
        </p:nvSpPr>
        <p:spPr>
          <a:xfrm>
            <a:off x="1577626" y="5824209"/>
            <a:ext cx="99280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Per ogni x, se x è studente universitario allora esiste y tale che y è un corso universitario e che x frequenta y </a:t>
            </a:r>
          </a:p>
        </p:txBody>
      </p:sp>
    </p:spTree>
    <p:extLst>
      <p:ext uri="{BB962C8B-B14F-4D97-AF65-F5344CB8AC3E}">
        <p14:creationId xmlns:p14="http://schemas.microsoft.com/office/powerpoint/2010/main" val="26553269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  <p:bldP spid="10" grpId="0"/>
      <p:bldP spid="12" grpId="0"/>
      <p:bldP spid="13" grpId="0"/>
      <p:bldP spid="15" grpId="0"/>
      <p:bldP spid="18" grpId="0"/>
      <p:bldP spid="20" grpId="0"/>
      <p:bldP spid="21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C12CE-2BD6-4106-AFCE-3E0850888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191" y="293069"/>
            <a:ext cx="9750968" cy="1280890"/>
          </a:xfrm>
        </p:spPr>
        <p:txBody>
          <a:bodyPr/>
          <a:lstStyle/>
          <a:p>
            <a:r>
              <a:rPr lang="it-IT" dirty="0"/>
              <a:t>Estensibilità dei quantificatori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5E1F9A-262C-4DE7-9BD0-A57EC2C14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545" y="1216086"/>
            <a:ext cx="10161614" cy="1478584"/>
          </a:xfrm>
        </p:spPr>
        <p:txBody>
          <a:bodyPr/>
          <a:lstStyle/>
          <a:p>
            <a:pPr algn="just"/>
            <a:r>
              <a:rPr lang="it-IT" dirty="0"/>
              <a:t>L’espressione </a:t>
            </a:r>
            <a:r>
              <a:rPr lang="it-IT" i="1" dirty="0"/>
              <a:t>Per ogni x, se x è uomo allora x è mortale </a:t>
            </a:r>
            <a:r>
              <a:rPr lang="it-IT" dirty="0"/>
              <a:t>equivale a esplicitare la forma logica di varie proposizioni del linguaggio naturale, come ad esempio:</a:t>
            </a:r>
          </a:p>
          <a:p>
            <a:pPr marL="0" indent="0" algn="just">
              <a:buNone/>
            </a:pPr>
            <a:r>
              <a:rPr lang="it-IT" i="1" dirty="0"/>
              <a:t>Tutti gli uomini sono mortali, Ogni uomo è mortale, Ciascun uomo è mortale, L’uomo è mortale, Se qualcuno è uomo allora è mortale, Chiunque sia uomo è mortale.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4F796C1-5F60-4488-B0C7-A1F1C8C85454}"/>
              </a:ext>
            </a:extLst>
          </p:cNvPr>
          <p:cNvSpPr txBox="1"/>
          <p:nvPr/>
        </p:nvSpPr>
        <p:spPr>
          <a:xfrm>
            <a:off x="1057636" y="702682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FABE620F-E7EC-4FE0-9675-E76CF981042A}"/>
              </a:ext>
            </a:extLst>
          </p:cNvPr>
          <p:cNvSpPr txBox="1">
            <a:spLocks/>
          </p:cNvSpPr>
          <p:nvPr/>
        </p:nvSpPr>
        <p:spPr>
          <a:xfrm>
            <a:off x="1224545" y="2675484"/>
            <a:ext cx="10161614" cy="2148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/>
              <a:t>L’espressione </a:t>
            </a:r>
            <a:r>
              <a:rPr lang="it-IT" i="1" dirty="0"/>
              <a:t>Esiste x, tale che x è un pianeta del sistema solare e x ha un anello </a:t>
            </a:r>
            <a:r>
              <a:rPr lang="it-IT" dirty="0"/>
              <a:t>equivale a esplicitare la forma logica di varie proposizioni del linguaggio naturale , come ad esempio: </a:t>
            </a:r>
          </a:p>
          <a:p>
            <a:pPr marL="0" indent="0" algn="just">
              <a:buFont typeface="Wingdings 3" charset="2"/>
              <a:buNone/>
            </a:pPr>
            <a:r>
              <a:rPr lang="it-IT" i="1" dirty="0"/>
              <a:t>Esiste un pianeta solare che ha un anello, Vi è un pianeta del sistema solare che ha un anello, Almeno un pianeta solare ha un anello, Un pianeta del sistema solare ha un anello.</a:t>
            </a:r>
            <a:endParaRPr lang="it-IT" dirty="0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132AD112-F0E3-4C43-97FD-C203A612B960}"/>
              </a:ext>
            </a:extLst>
          </p:cNvPr>
          <p:cNvSpPr txBox="1">
            <a:spLocks/>
          </p:cNvSpPr>
          <p:nvPr/>
        </p:nvSpPr>
        <p:spPr>
          <a:xfrm>
            <a:off x="1263584" y="4521475"/>
            <a:ext cx="10731090" cy="1478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b="1" dirty="0"/>
              <a:t>Definizione 4</a:t>
            </a:r>
            <a:r>
              <a:rPr lang="it-IT" dirty="0"/>
              <a:t> </a:t>
            </a:r>
            <a:endParaRPr lang="it-IT" i="1" dirty="0"/>
          </a:p>
          <a:p>
            <a:pPr marL="0" indent="0" algn="just">
              <a:buNone/>
            </a:pPr>
            <a:r>
              <a:rPr lang="it-IT" i="1" dirty="0"/>
              <a:t>Le proposizioni semplici che iniziano ‘per ogni’ </a:t>
            </a:r>
            <a:r>
              <a:rPr lang="it-IT" dirty="0"/>
              <a:t> </a:t>
            </a:r>
            <a:r>
              <a:rPr lang="it-IT" i="1" dirty="0"/>
              <a:t>si dicono </a:t>
            </a:r>
            <a:r>
              <a:rPr lang="it-IT" b="1" i="1" dirty="0"/>
              <a:t>quantificate universalmente, </a:t>
            </a:r>
            <a:r>
              <a:rPr lang="it-IT" i="1" dirty="0"/>
              <a:t>quelle che iniziano con ‘esiste’ si dicono </a:t>
            </a:r>
            <a:r>
              <a:rPr lang="it-IT" b="1" i="1" dirty="0"/>
              <a:t>quantificate esistenzialmente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9EA93954-307E-4872-819D-DCED62EC96A4}"/>
              </a:ext>
            </a:extLst>
          </p:cNvPr>
          <p:cNvSpPr txBox="1">
            <a:spLocks/>
          </p:cNvSpPr>
          <p:nvPr/>
        </p:nvSpPr>
        <p:spPr>
          <a:xfrm>
            <a:off x="1263584" y="5697438"/>
            <a:ext cx="10731090" cy="1478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b="1" dirty="0"/>
              <a:t>Definizione 5</a:t>
            </a:r>
            <a:r>
              <a:rPr lang="it-IT" dirty="0"/>
              <a:t> </a:t>
            </a:r>
            <a:endParaRPr lang="it-IT" i="1" dirty="0"/>
          </a:p>
          <a:p>
            <a:pPr marL="0" indent="0" algn="just">
              <a:buNone/>
            </a:pPr>
            <a:r>
              <a:rPr lang="it-IT" i="1" dirty="0"/>
              <a:t>Le </a:t>
            </a:r>
            <a:r>
              <a:rPr lang="it-IT" b="1" i="1" dirty="0"/>
              <a:t>proposizioni semplici del secondo tipo </a:t>
            </a:r>
            <a:r>
              <a:rPr lang="it-IT" i="1" dirty="0"/>
              <a:t>sono le proposizioni quantificate universalmente ed esistenzialmente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298314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946300-5832-416D-ABA7-EC5B98BB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682" y="624110"/>
            <a:ext cx="8911687" cy="1267320"/>
          </a:xfrm>
        </p:spPr>
        <p:txBody>
          <a:bodyPr/>
          <a:lstStyle/>
          <a:p>
            <a:r>
              <a:rPr lang="it-IT" dirty="0"/>
              <a:t>Le variabili libere e i predicati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08FB16-371D-44CE-B374-CD065F73B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874" y="1540189"/>
            <a:ext cx="9936815" cy="814704"/>
          </a:xfrm>
        </p:spPr>
        <p:txBody>
          <a:bodyPr/>
          <a:lstStyle/>
          <a:p>
            <a:pPr algn="just"/>
            <a:r>
              <a:rPr lang="it-IT" dirty="0"/>
              <a:t>L’espressione </a:t>
            </a:r>
            <a:r>
              <a:rPr lang="it-IT" b="1" i="1" dirty="0"/>
              <a:t>Paolo e Tonino vanno al cinema </a:t>
            </a:r>
            <a:r>
              <a:rPr lang="it-IT" dirty="0"/>
              <a:t>è una proposizione in quanto è suscettibile di essere vera o falsa.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DF6C2D5-4F6C-4909-8112-0A0CC14B116A}"/>
              </a:ext>
            </a:extLst>
          </p:cNvPr>
          <p:cNvSpPr txBox="1"/>
          <p:nvPr/>
        </p:nvSpPr>
        <p:spPr>
          <a:xfrm>
            <a:off x="1580367" y="2192055"/>
            <a:ext cx="9657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L’espressione </a:t>
            </a:r>
            <a:r>
              <a:rPr lang="it-IT" b="1" i="1" dirty="0"/>
              <a:t>x e Tonino vanno al cinema</a:t>
            </a:r>
            <a:r>
              <a:rPr lang="it-IT" b="1" dirty="0"/>
              <a:t> </a:t>
            </a:r>
            <a:r>
              <a:rPr lang="it-IT" dirty="0"/>
              <a:t>non è una proposizione in quanto non ha senso chiedersi se l’espressione sia vera o falsa, ma esprime la </a:t>
            </a:r>
            <a:r>
              <a:rPr lang="it-IT" b="1" dirty="0"/>
              <a:t>proprietà </a:t>
            </a:r>
            <a:r>
              <a:rPr lang="it-IT" dirty="0"/>
              <a:t>di andare con Tonino al cinema.</a:t>
            </a:r>
            <a:endParaRPr lang="it-IT" b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48B8FFA-E2A9-4588-9347-17C0BA8CE117}"/>
              </a:ext>
            </a:extLst>
          </p:cNvPr>
          <p:cNvSpPr txBox="1"/>
          <p:nvPr/>
        </p:nvSpPr>
        <p:spPr>
          <a:xfrm>
            <a:off x="1580367" y="3079274"/>
            <a:ext cx="9657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L’espressione </a:t>
            </a:r>
            <a:r>
              <a:rPr lang="it-IT" b="1" i="1" dirty="0"/>
              <a:t>Paolo e y vanno al cinema </a:t>
            </a:r>
            <a:r>
              <a:rPr lang="it-IT" dirty="0"/>
              <a:t>esprime la </a:t>
            </a:r>
            <a:r>
              <a:rPr lang="it-IT" b="1" dirty="0"/>
              <a:t>proprietà </a:t>
            </a:r>
            <a:r>
              <a:rPr lang="it-IT" dirty="0"/>
              <a:t>di andare con Paolo al cinema.</a:t>
            </a:r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9326CF7-123E-436F-8216-D62169E2AA42}"/>
              </a:ext>
            </a:extLst>
          </p:cNvPr>
          <p:cNvSpPr txBox="1"/>
          <p:nvPr/>
        </p:nvSpPr>
        <p:spPr>
          <a:xfrm>
            <a:off x="1580367" y="3679438"/>
            <a:ext cx="9657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L’espressione </a:t>
            </a:r>
            <a:r>
              <a:rPr lang="it-IT" b="1" i="1" dirty="0"/>
              <a:t>Paolo e Tonino vanno a z </a:t>
            </a:r>
            <a:r>
              <a:rPr lang="it-IT" dirty="0"/>
              <a:t>esprime la </a:t>
            </a:r>
            <a:r>
              <a:rPr lang="it-IT" b="1" dirty="0"/>
              <a:t>proprietà </a:t>
            </a:r>
            <a:r>
              <a:rPr lang="it-IT" dirty="0"/>
              <a:t>di essere un luogo in cui Paolo e Tonino vanno.</a:t>
            </a:r>
            <a:endParaRPr lang="it-IT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71C290C-5448-4BCA-9D60-EF7486D98F70}"/>
              </a:ext>
            </a:extLst>
          </p:cNvPr>
          <p:cNvSpPr txBox="1"/>
          <p:nvPr/>
        </p:nvSpPr>
        <p:spPr>
          <a:xfrm>
            <a:off x="1640156" y="4305430"/>
            <a:ext cx="9657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Le ultime tre espressioni si definiscono </a:t>
            </a:r>
            <a:r>
              <a:rPr lang="it-IT" b="1" dirty="0"/>
              <a:t>funzioni</a:t>
            </a:r>
            <a:r>
              <a:rPr lang="it-IT" dirty="0"/>
              <a:t> </a:t>
            </a:r>
            <a:r>
              <a:rPr lang="it-IT" b="1" dirty="0"/>
              <a:t>proposizionali</a:t>
            </a:r>
            <a:r>
              <a:rPr lang="it-IT" dirty="0"/>
              <a:t> (cfr. B. Russell) poiché sono passibili di diventare proposizioni qualora le variabili x, y e z vengano sostituite da nomi o da descrizioni definite (Es. Il Maestro di Platone, la figlia di Antonio, ecc.).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59164D1-C08F-4CC8-BCBE-07C1840EA55A}"/>
              </a:ext>
            </a:extLst>
          </p:cNvPr>
          <p:cNvSpPr txBox="1"/>
          <p:nvPr/>
        </p:nvSpPr>
        <p:spPr>
          <a:xfrm>
            <a:off x="1640155" y="5318540"/>
            <a:ext cx="9597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Poiché il ruolo delle variabili è di significare </a:t>
            </a:r>
            <a:r>
              <a:rPr lang="it-IT" i="1" dirty="0"/>
              <a:t>posti vacanti </a:t>
            </a:r>
            <a:r>
              <a:rPr lang="it-IT" dirty="0"/>
              <a:t>sono dette </a:t>
            </a:r>
            <a:r>
              <a:rPr lang="it-IT" b="1" dirty="0"/>
              <a:t>variabili libere.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542B624-594A-4AE3-87DB-4B1E71688CF7}"/>
              </a:ext>
            </a:extLst>
          </p:cNvPr>
          <p:cNvSpPr txBox="1"/>
          <p:nvPr/>
        </p:nvSpPr>
        <p:spPr>
          <a:xfrm>
            <a:off x="1640155" y="5808585"/>
            <a:ext cx="96575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Si definisce </a:t>
            </a:r>
            <a:r>
              <a:rPr lang="it-IT" b="1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predicato</a:t>
            </a:r>
            <a:r>
              <a:rPr lang="it-IT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 una qualsiasi proprietà che possa o meno valere per una variabile o per un gruppo di variabili. 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B98F742-AD1F-446E-9D08-56147F8787A1}"/>
              </a:ext>
            </a:extLst>
          </p:cNvPr>
          <p:cNvSpPr txBox="1"/>
          <p:nvPr/>
        </p:nvSpPr>
        <p:spPr>
          <a:xfrm>
            <a:off x="1057636" y="702682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886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2638FD-0644-4996-923F-D09F6B019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506" y="1721166"/>
            <a:ext cx="9672895" cy="739548"/>
          </a:xfrm>
        </p:spPr>
        <p:txBody>
          <a:bodyPr/>
          <a:lstStyle/>
          <a:p>
            <a:pPr algn="just"/>
            <a:r>
              <a:rPr lang="it-IT" dirty="0"/>
              <a:t>Nelle proposizioni semplici del primo tipo tutte le variabili libere sono occupate da nomi o da </a:t>
            </a:r>
            <a:r>
              <a:rPr lang="it-IT" b="1" dirty="0"/>
              <a:t>descrizioni</a:t>
            </a:r>
            <a:r>
              <a:rPr lang="it-IT" dirty="0"/>
              <a:t> </a:t>
            </a:r>
            <a:r>
              <a:rPr lang="it-IT" b="1" dirty="0"/>
              <a:t>finite</a:t>
            </a:r>
            <a:r>
              <a:rPr lang="it-IT" dirty="0"/>
              <a:t> di individui.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CD2E8C7E-F534-4AED-B74C-74EB061AB619}"/>
              </a:ext>
            </a:extLst>
          </p:cNvPr>
          <p:cNvSpPr txBox="1">
            <a:spLocks/>
          </p:cNvSpPr>
          <p:nvPr/>
        </p:nvSpPr>
        <p:spPr>
          <a:xfrm>
            <a:off x="1652682" y="624110"/>
            <a:ext cx="8911687" cy="1267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/>
              <a:t>Descrizioni finite e termini aperti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91B1C17-2675-495D-8C9D-709933C9ED0E}"/>
              </a:ext>
            </a:extLst>
          </p:cNvPr>
          <p:cNvSpPr txBox="1"/>
          <p:nvPr/>
        </p:nvSpPr>
        <p:spPr>
          <a:xfrm>
            <a:off x="1057636" y="702682"/>
            <a:ext cx="35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70124B-3E99-43C8-BE15-0722E1718123}"/>
              </a:ext>
            </a:extLst>
          </p:cNvPr>
          <p:cNvSpPr txBox="1"/>
          <p:nvPr/>
        </p:nvSpPr>
        <p:spPr>
          <a:xfrm>
            <a:off x="1525064" y="2481593"/>
            <a:ext cx="9518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Esempio: </a:t>
            </a:r>
            <a:r>
              <a:rPr lang="it-IT" i="1" dirty="0"/>
              <a:t>Paolo insegna filosofia – L’autore della Divina Commedia è fiorentino</a:t>
            </a:r>
          </a:p>
          <a:p>
            <a:r>
              <a:rPr lang="it-IT" dirty="0"/>
              <a:t>Dove </a:t>
            </a:r>
            <a:r>
              <a:rPr lang="it-IT" i="1" dirty="0"/>
              <a:t>‘l’autore della Divina Commedia’ </a:t>
            </a:r>
            <a:r>
              <a:rPr lang="it-IT" dirty="0"/>
              <a:t>è una descrizione finita</a:t>
            </a:r>
            <a:endParaRPr lang="it-IT" i="1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BA38DFDC-04B3-46E0-B251-4B0CD4767331}"/>
              </a:ext>
            </a:extLst>
          </p:cNvPr>
          <p:cNvSpPr txBox="1">
            <a:spLocks/>
          </p:cNvSpPr>
          <p:nvPr/>
        </p:nvSpPr>
        <p:spPr>
          <a:xfrm>
            <a:off x="1493750" y="3348500"/>
            <a:ext cx="9595651" cy="73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/>
              <a:t>Nelle proposizioni semplici del secondo tipo una o più variabili sono vincolate dal quantificatore esistenziale  o universale.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F6B6EC2-A4FF-4275-B139-BB007F57579C}"/>
              </a:ext>
            </a:extLst>
          </p:cNvPr>
          <p:cNvSpPr txBox="1"/>
          <p:nvPr/>
        </p:nvSpPr>
        <p:spPr>
          <a:xfrm>
            <a:off x="1646150" y="4062996"/>
            <a:ext cx="9518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Esempio: </a:t>
            </a:r>
            <a:r>
              <a:rPr lang="it-IT" i="1" dirty="0"/>
              <a:t>Esiste x tale che x insegna filosofia; Esiste x tale che x è autore della divina commedia e x è fiorentino</a:t>
            </a:r>
            <a:endParaRPr lang="it-IT" dirty="0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56EE646E-883E-4E36-B259-5564FC2D697E}"/>
              </a:ext>
            </a:extLst>
          </p:cNvPr>
          <p:cNvSpPr txBox="1">
            <a:spLocks/>
          </p:cNvSpPr>
          <p:nvPr/>
        </p:nvSpPr>
        <p:spPr>
          <a:xfrm>
            <a:off x="1479136" y="4818728"/>
            <a:ext cx="9610265" cy="73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/>
              <a:t>Espressioni tipo, </a:t>
            </a:r>
            <a:r>
              <a:rPr lang="it-IT" i="1" dirty="0"/>
              <a:t>l’autore di x, il figlio di x, il governatore di x, </a:t>
            </a:r>
            <a:r>
              <a:rPr lang="it-IT" dirty="0"/>
              <a:t>non sono proposizioni (non ha senso chiedersi se sono vere o false) e non sono pertanto quantificabili.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AA32207-C1E2-477B-AB73-130599DD837A}"/>
              </a:ext>
            </a:extLst>
          </p:cNvPr>
          <p:cNvSpPr txBox="1"/>
          <p:nvPr/>
        </p:nvSpPr>
        <p:spPr>
          <a:xfrm>
            <a:off x="1525064" y="5670272"/>
            <a:ext cx="9564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Tali espressioni si definiscono </a:t>
            </a:r>
            <a:r>
              <a:rPr lang="it-IT" b="1" dirty="0"/>
              <a:t>termini aperti</a:t>
            </a:r>
            <a:r>
              <a:rPr lang="it-IT" dirty="0"/>
              <a:t>. I termini aperti sono suscettibili di diventare descrizioni finite nel momento in cui la variabile libera viene sostituita da un individuo.</a:t>
            </a:r>
          </a:p>
        </p:txBody>
      </p:sp>
    </p:spTree>
    <p:extLst>
      <p:ext uri="{BB962C8B-B14F-4D97-AF65-F5344CB8AC3E}">
        <p14:creationId xmlns:p14="http://schemas.microsoft.com/office/powerpoint/2010/main" val="2744170731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8546</TotalTime>
  <Words>4807</Words>
  <Application>Microsoft Office PowerPoint</Application>
  <PresentationFormat>Widescreen</PresentationFormat>
  <Paragraphs>523</Paragraphs>
  <Slides>32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1" baseType="lpstr">
      <vt:lpstr>Arial</vt:lpstr>
      <vt:lpstr>Calibri</vt:lpstr>
      <vt:lpstr>Century Gothic</vt:lpstr>
      <vt:lpstr>Lato</vt:lpstr>
      <vt:lpstr>Roboto</vt:lpstr>
      <vt:lpstr>Times New Roman</vt:lpstr>
      <vt:lpstr>verdana</vt:lpstr>
      <vt:lpstr>Wingdings 3</vt:lpstr>
      <vt:lpstr>Filo</vt:lpstr>
      <vt:lpstr>Presentazione standard di PowerPoint</vt:lpstr>
      <vt:lpstr>Presentazione standard di PowerPoint</vt:lpstr>
      <vt:lpstr>Le proposizioni semplici</vt:lpstr>
      <vt:lpstr>Proposizioni n-arie e del secondo tipo</vt:lpstr>
      <vt:lpstr>I quantificatori</vt:lpstr>
      <vt:lpstr>I quantificatori universali e esistenziali</vt:lpstr>
      <vt:lpstr>Estensibilità dei quantificatori</vt:lpstr>
      <vt:lpstr>Le variabili libere e i predicati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proposizioni composte</vt:lpstr>
      <vt:lpstr>I connettivi vero funzionali: la negazione</vt:lpstr>
      <vt:lpstr>La congiunzione</vt:lpstr>
      <vt:lpstr>Il linguaggio naturale e la congiunzione</vt:lpstr>
      <vt:lpstr>La disgiunzione inclusiva</vt:lpstr>
      <vt:lpstr>La disgiunzione esclusiva</vt:lpstr>
      <vt:lpstr>Il condizionale materiale</vt:lpstr>
      <vt:lpstr>Il condizionale controfattuale</vt:lpstr>
      <vt:lpstr>Il connettivo bicondizionale</vt:lpstr>
      <vt:lpstr>Il linguaggio naturale e il bicondizionale</vt:lpstr>
      <vt:lpstr>Derivabilità dei connettivi verofunzionali</vt:lpstr>
      <vt:lpstr>Il connettivo NAND</vt:lpstr>
      <vt:lpstr>Il connettivo NOR</vt:lpstr>
      <vt:lpstr>Le porte logiche</vt:lpstr>
      <vt:lpstr>I circuiti integrati</vt:lpstr>
      <vt:lpstr>Le famiglie logiche</vt:lpstr>
      <vt:lpstr>Porta Or</vt:lpstr>
      <vt:lpstr>Porta AND</vt:lpstr>
      <vt:lpstr>Porta NOT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Paolo Malerba</dc:creator>
  <cp:lastModifiedBy>Paolo Malerba</cp:lastModifiedBy>
  <cp:revision>132</cp:revision>
  <dcterms:created xsi:type="dcterms:W3CDTF">2021-01-05T13:42:37Z</dcterms:created>
  <dcterms:modified xsi:type="dcterms:W3CDTF">2021-01-30T18:01:05Z</dcterms:modified>
</cp:coreProperties>
</file>